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6"/>
  </p:notesMasterIdLst>
  <p:handoutMasterIdLst>
    <p:handoutMasterId r:id="rId57"/>
  </p:handoutMasterIdLst>
  <p:sldIdLst>
    <p:sldId id="258" r:id="rId2"/>
    <p:sldId id="388" r:id="rId3"/>
    <p:sldId id="443" r:id="rId4"/>
    <p:sldId id="446" r:id="rId5"/>
    <p:sldId id="445" r:id="rId6"/>
    <p:sldId id="442" r:id="rId7"/>
    <p:sldId id="448" r:id="rId8"/>
    <p:sldId id="444" r:id="rId9"/>
    <p:sldId id="483" r:id="rId10"/>
    <p:sldId id="497" r:id="rId11"/>
    <p:sldId id="484" r:id="rId12"/>
    <p:sldId id="485" r:id="rId13"/>
    <p:sldId id="486" r:id="rId14"/>
    <p:sldId id="487" r:id="rId15"/>
    <p:sldId id="488" r:id="rId16"/>
    <p:sldId id="489" r:id="rId17"/>
    <p:sldId id="490" r:id="rId18"/>
    <p:sldId id="491" r:id="rId19"/>
    <p:sldId id="492" r:id="rId20"/>
    <p:sldId id="498" r:id="rId21"/>
    <p:sldId id="449" r:id="rId22"/>
    <p:sldId id="451" r:id="rId23"/>
    <p:sldId id="453" r:id="rId24"/>
    <p:sldId id="454" r:id="rId25"/>
    <p:sldId id="455" r:id="rId26"/>
    <p:sldId id="456" r:id="rId27"/>
    <p:sldId id="457" r:id="rId28"/>
    <p:sldId id="459" r:id="rId29"/>
    <p:sldId id="450" r:id="rId30"/>
    <p:sldId id="501" r:id="rId31"/>
    <p:sldId id="500" r:id="rId32"/>
    <p:sldId id="432" r:id="rId33"/>
    <p:sldId id="424" r:id="rId34"/>
    <p:sldId id="425" r:id="rId35"/>
    <p:sldId id="426" r:id="rId36"/>
    <p:sldId id="440" r:id="rId37"/>
    <p:sldId id="437" r:id="rId38"/>
    <p:sldId id="438" r:id="rId39"/>
    <p:sldId id="462" r:id="rId40"/>
    <p:sldId id="428" r:id="rId41"/>
    <p:sldId id="463" r:id="rId42"/>
    <p:sldId id="464" r:id="rId43"/>
    <p:sldId id="429" r:id="rId44"/>
    <p:sldId id="433" r:id="rId45"/>
    <p:sldId id="430" r:id="rId46"/>
    <p:sldId id="434" r:id="rId47"/>
    <p:sldId id="461" r:id="rId48"/>
    <p:sldId id="435" r:id="rId49"/>
    <p:sldId id="439" r:id="rId50"/>
    <p:sldId id="431" r:id="rId51"/>
    <p:sldId id="458" r:id="rId52"/>
    <p:sldId id="465" r:id="rId53"/>
    <p:sldId id="502" r:id="rId54"/>
    <p:sldId id="499"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zhi zhang" initials="qz" lastIdx="1" clrIdx="0">
    <p:extLst>
      <p:ext uri="{19B8F6BF-5375-455C-9EA6-DF929625EA0E}">
        <p15:presenceInfo xmlns:p15="http://schemas.microsoft.com/office/powerpoint/2012/main" userId="86cf84e9b597d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8415" autoAdjust="0"/>
  </p:normalViewPr>
  <p:slideViewPr>
    <p:cSldViewPr>
      <p:cViewPr varScale="1">
        <p:scale>
          <a:sx n="115" d="100"/>
          <a:sy n="115" d="100"/>
        </p:scale>
        <p:origin x="24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121903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238339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307487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88131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2E6D-B222-4EFA-AFFE-66ABD8BCD8EE}" type="slidenum">
              <a:rPr lang="en-US" smtClean="0"/>
              <a:t>45</a:t>
            </a:fld>
            <a:endParaRPr lang="en-US"/>
          </a:p>
        </p:txBody>
      </p:sp>
    </p:spTree>
    <p:extLst>
      <p:ext uri="{BB962C8B-B14F-4D97-AF65-F5344CB8AC3E}">
        <p14:creationId xmlns:p14="http://schemas.microsoft.com/office/powerpoint/2010/main" val="346285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2E6D-B222-4EFA-AFFE-66ABD8BCD8EE}" type="slidenum">
              <a:rPr lang="en-US" smtClean="0"/>
              <a:t>46</a:t>
            </a:fld>
            <a:endParaRPr lang="en-US"/>
          </a:p>
        </p:txBody>
      </p:sp>
    </p:spTree>
    <p:extLst>
      <p:ext uri="{BB962C8B-B14F-4D97-AF65-F5344CB8AC3E}">
        <p14:creationId xmlns:p14="http://schemas.microsoft.com/office/powerpoint/2010/main" val="17742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2E6D-B222-4EFA-AFFE-66ABD8BCD8EE}" type="slidenum">
              <a:rPr lang="en-US" smtClean="0"/>
              <a:t>47</a:t>
            </a:fld>
            <a:endParaRPr lang="en-US"/>
          </a:p>
        </p:txBody>
      </p:sp>
    </p:spTree>
    <p:extLst>
      <p:ext uri="{BB962C8B-B14F-4D97-AF65-F5344CB8AC3E}">
        <p14:creationId xmlns:p14="http://schemas.microsoft.com/office/powerpoint/2010/main" val="184473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12E6D-B222-4EFA-AFFE-66ABD8BCD8EE}" type="slidenum">
              <a:rPr lang="en-US" smtClean="0"/>
              <a:t>48</a:t>
            </a:fld>
            <a:endParaRPr lang="en-US"/>
          </a:p>
        </p:txBody>
      </p:sp>
    </p:spTree>
    <p:extLst>
      <p:ext uri="{BB962C8B-B14F-4D97-AF65-F5344CB8AC3E}">
        <p14:creationId xmlns:p14="http://schemas.microsoft.com/office/powerpoint/2010/main" val="212606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2263494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54</a:t>
            </a:fld>
            <a:endParaRPr lang="en-US"/>
          </a:p>
        </p:txBody>
      </p:sp>
    </p:spTree>
    <p:extLst>
      <p:ext uri="{BB962C8B-B14F-4D97-AF65-F5344CB8AC3E}">
        <p14:creationId xmlns:p14="http://schemas.microsoft.com/office/powerpoint/2010/main" val="16955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136371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132867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401689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427402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329510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123825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380075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826388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7570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10.png"/></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711.png"/><Relationship Id="rId7"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1.png"/><Relationship Id="rId7"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13"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hyperlink" Target="https://www.gams.com/products/introduc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ams.com/products/introduc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ams.com/products/introduction/"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gams.com/products/introduc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gams.com/products/introduction/"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gams.com/products/introduc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ams.com/products/introduction/"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ams.com/products/introduction/"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60.png"/><Relationship Id="rId7" Type="http://schemas.openxmlformats.org/officeDocument/2006/relationships/image" Target="../media/image210.png"/><Relationship Id="rId2" Type="http://schemas.openxmlformats.org/officeDocument/2006/relationships/image" Target="../media/image251.png"/><Relationship Id="rId1" Type="http://schemas.openxmlformats.org/officeDocument/2006/relationships/slideLayout" Target="../slideLayouts/slideLayout1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95.png"/><Relationship Id="rId7"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12.xml"/><Relationship Id="rId6" Type="http://schemas.openxmlformats.org/officeDocument/2006/relationships/image" Target="../media/image220.png"/><Relationship Id="rId5" Type="http://schemas.openxmlformats.org/officeDocument/2006/relationships/image" Target="../media/image97.png"/><Relationship Id="rId9" Type="http://schemas.openxmlformats.org/officeDocument/2006/relationships/image" Target="../media/image350.png"/></Relationships>
</file>

<file path=ppt/slides/_rels/slide3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60.png"/><Relationship Id="rId1" Type="http://schemas.openxmlformats.org/officeDocument/2006/relationships/slideLayout" Target="../slideLayouts/slideLayout12.xml"/><Relationship Id="rId5" Type="http://schemas.openxmlformats.org/officeDocument/2006/relationships/image" Target="../media/image250.png"/><Relationship Id="rId4" Type="http://schemas.openxmlformats.org/officeDocument/2006/relationships/image" Target="../media/image2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44.png"/><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650.png"/><Relationship Id="rId12"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630.png"/><Relationship Id="rId11" Type="http://schemas.openxmlformats.org/officeDocument/2006/relationships/image" Target="../media/image69.png"/><Relationship Id="rId5" Type="http://schemas.openxmlformats.org/officeDocument/2006/relationships/image" Target="../media/image620.png"/><Relationship Id="rId10" Type="http://schemas.openxmlformats.org/officeDocument/2006/relationships/image" Target="../media/image680.png"/><Relationship Id="rId4" Type="http://schemas.openxmlformats.org/officeDocument/2006/relationships/image" Target="../media/image68.png"/><Relationship Id="rId9" Type="http://schemas.openxmlformats.org/officeDocument/2006/relationships/image" Target="../media/image670.pn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 Id="rId5" Type="http://schemas.openxmlformats.org/officeDocument/2006/relationships/image" Target="../media/image570.png"/><Relationship Id="rId4" Type="http://schemas.openxmlformats.org/officeDocument/2006/relationships/image" Target="../media/image460.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770.png"/><Relationship Id="rId4" Type="http://schemas.openxmlformats.org/officeDocument/2006/relationships/image" Target="../media/image811.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830.pn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ams.com/products/introduc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80660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5" name="Title 5">
            <a:extLst>
              <a:ext uri="{FF2B5EF4-FFF2-40B4-BE49-F238E27FC236}">
                <a16:creationId xmlns:a16="http://schemas.microsoft.com/office/drawing/2014/main" id="{956278CC-96C5-4C67-94C5-E3D7A22875ED}"/>
              </a:ext>
            </a:extLst>
          </p:cNvPr>
          <p:cNvSpPr>
            <a:spLocks noGrp="1"/>
          </p:cNvSpPr>
          <p:nvPr>
            <p:ph type="ctrTitle"/>
          </p:nvPr>
        </p:nvSpPr>
        <p:spPr>
          <a:xfrm>
            <a:off x="497144" y="3048000"/>
            <a:ext cx="8037256" cy="1066800"/>
          </a:xfrm>
        </p:spPr>
        <p:txBody>
          <a:bodyPr/>
          <a:lstStyle/>
          <a:p>
            <a:pPr algn="ctr"/>
            <a:r>
              <a:rPr lang="en-US" dirty="0">
                <a:latin typeface="Times New Roman" panose="02020603050405020304" pitchFamily="18" charset="0"/>
                <a:cs typeface="Times New Roman" panose="02020603050405020304" pitchFamily="18" charset="0"/>
              </a:rPr>
              <a:t>Optimal Power Flow in Distribution Systems</a:t>
            </a:r>
          </a:p>
        </p:txBody>
      </p:sp>
      <p:sp>
        <p:nvSpPr>
          <p:cNvPr id="2" name="TextBox 1">
            <a:extLst>
              <a:ext uri="{FF2B5EF4-FFF2-40B4-BE49-F238E27FC236}">
                <a16:creationId xmlns:a16="http://schemas.microsoft.com/office/drawing/2014/main" id="{FE4975EA-9FF0-334C-9F76-A13C8673B84A}"/>
              </a:ext>
            </a:extLst>
          </p:cNvPr>
          <p:cNvSpPr txBox="1"/>
          <p:nvPr/>
        </p:nvSpPr>
        <p:spPr>
          <a:xfrm>
            <a:off x="1086772" y="4419600"/>
            <a:ext cx="6858000" cy="1569660"/>
          </a:xfrm>
          <a:prstGeom prst="rect">
            <a:avLst/>
          </a:prstGeom>
          <a:noFill/>
        </p:spPr>
        <p:txBody>
          <a:bodyPr wrap="square" rtlCol="0">
            <a:spAutoFit/>
          </a:bodyPr>
          <a:lstStyle/>
          <a:p>
            <a:pPr algn="ctr"/>
            <a:r>
              <a:rPr lang="en-US" dirty="0"/>
              <a:t>GRA: </a:t>
            </a:r>
            <a:r>
              <a:rPr lang="en-US" dirty="0" err="1"/>
              <a:t>Qianzhi</a:t>
            </a:r>
            <a:r>
              <a:rPr lang="en-US" dirty="0"/>
              <a:t> Zhang</a:t>
            </a:r>
          </a:p>
          <a:p>
            <a:pPr algn="ctr"/>
            <a:r>
              <a:rPr lang="en-US" dirty="0"/>
              <a:t>Advisor: Dr. Zhaoyu Wang</a:t>
            </a:r>
          </a:p>
          <a:p>
            <a:pPr algn="ctr"/>
            <a:r>
              <a:rPr lang="en-US" dirty="0"/>
              <a:t>Department of Electrical and Computer Engineering</a:t>
            </a:r>
          </a:p>
          <a:p>
            <a:pPr algn="ctr"/>
            <a:r>
              <a:rPr lang="en-US" dirty="0"/>
              <a:t>Iowa State University</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6" name="Rectangle 5"/>
          <p:cNvSpPr/>
          <p:nvPr/>
        </p:nvSpPr>
        <p:spPr>
          <a:xfrm>
            <a:off x="71936" y="5632678"/>
            <a:ext cx="8887761" cy="400110"/>
          </a:xfrm>
          <a:prstGeom prst="rect">
            <a:avLst/>
          </a:prstGeom>
        </p:spPr>
        <p:txBody>
          <a:bodyPr wrap="square">
            <a:spAutoFit/>
          </a:bodyPr>
          <a:lstStyle/>
          <a:p>
            <a:pPr algn="just"/>
            <a:r>
              <a:rPr lang="en-US" sz="1000" dirty="0"/>
              <a:t>[4] Bai, Xiaoqing, et al. "Semidefinite programming for optimal power flow problems." </a:t>
            </a:r>
            <a:r>
              <a:rPr lang="en-US" sz="1000" i="1" dirty="0"/>
              <a:t>International Journal of Electrical Power &amp; Energy Systems</a:t>
            </a:r>
            <a:r>
              <a:rPr lang="en-US" sz="1000" dirty="0"/>
              <a:t> 30.6-7: 383-392, 2008.</a:t>
            </a:r>
          </a:p>
        </p:txBody>
      </p:sp>
      <mc:AlternateContent xmlns:mc="http://schemas.openxmlformats.org/markup-compatibility/2006" xmlns:a14="http://schemas.microsoft.com/office/drawing/2010/main">
        <mc:Choice Requires="a14">
          <p:sp>
            <p:nvSpPr>
              <p:cNvPr id="2" name="Rectangle 1"/>
              <p:cNvSpPr/>
              <p:nvPr/>
            </p:nvSpPr>
            <p:spPr>
              <a:xfrm>
                <a:off x="134318" y="678961"/>
                <a:ext cx="8762999" cy="5601533"/>
              </a:xfrm>
              <a:prstGeom prst="rect">
                <a:avLst/>
              </a:prstGeom>
            </p:spPr>
            <p:txBody>
              <a:bodyPr wrap="square">
                <a:spAutoFit/>
              </a:bodyPr>
              <a:lstStyle/>
              <a:p>
                <a:pPr algn="just"/>
                <a:r>
                  <a:rPr lang="en-US" sz="1800" dirty="0"/>
                  <a:t>The NLP-based OPF has the convergence problem due to its nonconvex nature [4].</a:t>
                </a:r>
              </a:p>
              <a:p>
                <a:pPr marL="742950" lvl="1" indent="-285750" algn="just">
                  <a:buFont typeface="Arial" panose="020B0604020202020204" pitchFamily="34" charset="0"/>
                  <a:buChar char="•"/>
                </a:pPr>
                <a:r>
                  <a:rPr lang="en-US" sz="1800" dirty="0"/>
                  <a:t>The semidefinite programming (SDP) has been one of the most active fields in numerical optimization for over decades. </a:t>
                </a:r>
              </a:p>
              <a:p>
                <a:pPr marL="742950" lvl="1" indent="-285750" algn="just">
                  <a:buFont typeface="Arial" panose="020B0604020202020204" pitchFamily="34" charset="0"/>
                  <a:buChar char="•"/>
                </a:pPr>
                <a:endParaRPr lang="en-US" sz="1800" dirty="0"/>
              </a:p>
              <a:p>
                <a:pPr marL="742950" lvl="1" indent="-285750" algn="just">
                  <a:buFont typeface="Arial" panose="020B0604020202020204" pitchFamily="34" charset="0"/>
                  <a:buChar char="•"/>
                </a:pPr>
                <a:r>
                  <a:rPr lang="en-US" sz="1800" dirty="0"/>
                  <a:t>It has been proven that the SDP is convex and the primal-dual interior point algorithm for SDP may possess super-linear convergence theoretically. </a:t>
                </a:r>
              </a:p>
              <a:p>
                <a:pPr marL="742950" lvl="1" indent="-285750" algn="just">
                  <a:buFont typeface="Arial" panose="020B0604020202020204" pitchFamily="34" charset="0"/>
                  <a:buChar char="•"/>
                </a:pPr>
                <a:endParaRPr lang="en-US" sz="1800" dirty="0"/>
              </a:p>
              <a:p>
                <a:pPr marL="742950" lvl="1" indent="-285750" algn="just">
                  <a:buFont typeface="Arial" panose="020B0604020202020204" pitchFamily="34" charset="0"/>
                  <a:buChar char="•"/>
                </a:pPr>
                <a:r>
                  <a:rPr lang="en-US" sz="1800" dirty="0"/>
                  <a:t>The SDP belongs to convex optimization and can guarantee global optimal solution using interior point method (IPM).</a:t>
                </a:r>
              </a:p>
              <a:p>
                <a:pPr marL="742950" lvl="1" indent="-285750" algn="just">
                  <a:buFont typeface="Arial" panose="020B0604020202020204" pitchFamily="34" charset="0"/>
                  <a:buChar char="•"/>
                </a:pPr>
                <a:endParaRPr lang="en-US" sz="1800" dirty="0"/>
              </a:p>
              <a:p>
                <a:pPr marL="742950" lvl="1" indent="-285750" algn="just">
                  <a:buFont typeface="Arial" panose="020B0604020202020204" pitchFamily="34" charset="0"/>
                  <a:buChar char="•"/>
                </a:pPr>
                <a:r>
                  <a:rPr lang="en-US" sz="1800" dirty="0"/>
                  <a:t>In general, to reformulate a classical OPF to a SDP model:</a:t>
                </a:r>
              </a:p>
              <a:p>
                <a:pPr marL="1200150" lvl="2" indent="-285750" algn="just">
                  <a:buFont typeface="Arial" panose="020B0604020202020204" pitchFamily="34" charset="0"/>
                  <a:buChar char="•"/>
                </a:pPr>
                <a:r>
                  <a:rPr lang="en-US" sz="1600" dirty="0"/>
                  <a:t>By applying </a:t>
                </a: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𝑇</m:t>
                        </m:r>
                      </m:sup>
                    </m:sSup>
                    <m:r>
                      <a:rPr lang="en-US" sz="1600" b="0" i="1" smtClean="0">
                        <a:latin typeface="Cambria Math" panose="02040503050406030204" pitchFamily="18" charset="0"/>
                      </a:rPr>
                      <m:t>𝑥</m:t>
                    </m:r>
                  </m:oMath>
                </a14:m>
                <a:r>
                  <a:rPr lang="en-US" sz="1600" dirty="0"/>
                  <a:t>, where </a:t>
                </a:r>
                <a14:m>
                  <m:oMath xmlns:m="http://schemas.openxmlformats.org/officeDocument/2006/math">
                    <m:r>
                      <a:rPr lang="en-US" sz="1600" i="1">
                        <a:latin typeface="Cambria Math" panose="02040503050406030204" pitchFamily="18" charset="0"/>
                      </a:rPr>
                      <m:t>𝑥</m:t>
                    </m:r>
                  </m:oMath>
                </a14:m>
                <a:r>
                  <a:rPr lang="en-US" sz="1600" dirty="0"/>
                  <a:t> is a row vector. </a:t>
                </a:r>
              </a:p>
              <a:p>
                <a:pPr marL="1200150" lvl="2" indent="-285750" algn="just">
                  <a:buFont typeface="Arial" panose="020B0604020202020204" pitchFamily="34" charset="0"/>
                  <a:buChar char="•"/>
                </a:pPr>
                <a:r>
                  <a:rPr lang="en-US" sz="1600" dirty="0"/>
                  <a:t>The nonconvex quadratic terms of power flow constraints will be replaced with the relevant elements of the variable matrix </a:t>
                </a:r>
                <a14:m>
                  <m:oMath xmlns:m="http://schemas.openxmlformats.org/officeDocument/2006/math">
                    <m:r>
                      <a:rPr lang="en-US" sz="1600" i="1">
                        <a:latin typeface="Cambria Math" panose="02040503050406030204" pitchFamily="18" charset="0"/>
                      </a:rPr>
                      <m:t>𝑋</m:t>
                    </m:r>
                  </m:oMath>
                </a14:m>
                <a:r>
                  <a:rPr lang="en-US" sz="1600" dirty="0"/>
                  <a:t> in SDP. </a:t>
                </a:r>
              </a:p>
              <a:p>
                <a:pPr marL="1200150" lvl="2" indent="-285750" algn="just">
                  <a:buFont typeface="Arial" panose="020B0604020202020204" pitchFamily="34" charset="0"/>
                  <a:buChar char="•"/>
                </a:pPr>
                <a:r>
                  <a:rPr lang="en-US" sz="1600" dirty="0"/>
                  <a:t>The SDP is concerned with choosing a positive semidefinite matrix to optimize a linear function which is subject to linear constraint. In other words, the LP is generalized by replacing the vector of variables with a symmetric matrix and the nonconvex constraints with a positive semidefinite constraint. </a:t>
                </a:r>
              </a:p>
              <a:p>
                <a:pPr marL="742950" lvl="1" indent="-285750" algn="just">
                  <a:buFont typeface="Arial" panose="020B0604020202020204" pitchFamily="34" charset="0"/>
                  <a:buChar char="•"/>
                </a:pPr>
                <a:endParaRPr lang="en-US" sz="1600" dirty="0"/>
              </a:p>
              <a:p>
                <a:pPr algn="just"/>
                <a:endParaRPr lang="en-US" sz="1600" dirty="0"/>
              </a:p>
              <a:p>
                <a:pPr algn="just"/>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134318" y="678961"/>
                <a:ext cx="8762999" cy="5601533"/>
              </a:xfrm>
              <a:prstGeom prst="rect">
                <a:avLst/>
              </a:prstGeom>
              <a:blipFill>
                <a:blip r:embed="rId3"/>
                <a:stretch>
                  <a:fillRect l="-556" t="-544" r="-556"/>
                </a:stretch>
              </a:blipFill>
            </p:spPr>
            <p:txBody>
              <a:bodyPr/>
              <a:lstStyle/>
              <a:p>
                <a:r>
                  <a:rPr lang="en-US">
                    <a:noFill/>
                  </a:rPr>
                  <a:t> </a:t>
                </a:r>
              </a:p>
            </p:txBody>
          </p:sp>
        </mc:Fallback>
      </mc:AlternateContent>
      <p:sp>
        <p:nvSpPr>
          <p:cNvPr id="8"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Tree>
    <p:extLst>
      <p:ext uri="{BB962C8B-B14F-4D97-AF65-F5344CB8AC3E}">
        <p14:creationId xmlns:p14="http://schemas.microsoft.com/office/powerpoint/2010/main" val="148285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52736"/>
            <a:ext cx="8762999" cy="5139869"/>
          </a:xfrm>
          <a:prstGeom prst="rect">
            <a:avLst/>
          </a:prstGeom>
        </p:spPr>
        <p:txBody>
          <a:bodyPr wrap="square">
            <a:spAutoFit/>
          </a:bodyPr>
          <a:lstStyle/>
          <a:p>
            <a:pPr algn="just"/>
            <a:r>
              <a:rPr lang="en-US" sz="2000" dirty="0"/>
              <a:t>Ref. [5] proposes a SDP relaxation of the ACOPF problem, which shows that the proposed SDP relaxed ACOPF can be solved by a generic optimization solver. </a:t>
            </a:r>
          </a:p>
          <a:p>
            <a:pPr algn="just"/>
            <a:endParaRPr lang="en-US" sz="2000" dirty="0"/>
          </a:p>
          <a:p>
            <a:pPr algn="just"/>
            <a:r>
              <a:rPr lang="en-US" sz="2000" dirty="0"/>
              <a:t>At each multiphase bus, the distribution network model can have:</a:t>
            </a:r>
          </a:p>
          <a:p>
            <a:pPr marL="342900" indent="-342900" algn="just">
              <a:buFont typeface="Arial" panose="020B0604020202020204" pitchFamily="34" charset="0"/>
              <a:buChar char="•"/>
            </a:pPr>
            <a:r>
              <a:rPr lang="en-US" sz="2000" dirty="0"/>
              <a:t>Grounded wye-connected loads or resources.</a:t>
            </a:r>
          </a:p>
          <a:p>
            <a:pPr marL="342900" indent="-342900" algn="just">
              <a:buFont typeface="Arial" panose="020B0604020202020204" pitchFamily="34" charset="0"/>
              <a:buChar char="•"/>
            </a:pPr>
            <a:r>
              <a:rPr lang="en-US" sz="2000" dirty="0"/>
              <a:t>Ungrounded delta-connected loads or resources.</a:t>
            </a:r>
          </a:p>
          <a:p>
            <a:pPr marL="342900" indent="-342900" algn="just">
              <a:buFont typeface="Arial" panose="020B0604020202020204" pitchFamily="34" charset="0"/>
              <a:buChar char="•"/>
            </a:pPr>
            <a:r>
              <a:rPr lang="en-US" sz="2000" dirty="0"/>
              <a:t>A combination of wye- and delta-connected loads or resources at the primary side of distribution transformers.</a:t>
            </a:r>
          </a:p>
          <a:p>
            <a:pPr marL="342900" indent="-342900" algn="just">
              <a:buFont typeface="Arial" panose="020B0604020202020204" pitchFamily="34" charset="0"/>
              <a:buChar char="•"/>
            </a:pPr>
            <a:r>
              <a:rPr lang="en-US" sz="2000" dirty="0"/>
              <a:t>A combination of line-to-line and line-to-grounded-neutral loads or resources at the secondary side of distribution transformers.</a:t>
            </a:r>
          </a:p>
          <a:p>
            <a:pPr algn="just"/>
            <a:endParaRPr lang="en-US" sz="2000" dirty="0"/>
          </a:p>
          <a:p>
            <a:pPr algn="just"/>
            <a:r>
              <a:rPr lang="en-US" sz="2000" dirty="0"/>
              <a:t>In [5], it assumes every bus have: </a:t>
            </a:r>
          </a:p>
          <a:p>
            <a:pPr marL="285750" indent="-285750" algn="just">
              <a:buFont typeface="Arial" panose="020B0604020202020204" pitchFamily="34" charset="0"/>
              <a:buChar char="•"/>
            </a:pPr>
            <a:r>
              <a:rPr lang="en-US" sz="2000" dirty="0"/>
              <a:t>Three wye-connected net loads (one on each phase, with grounded neutral). </a:t>
            </a:r>
          </a:p>
          <a:p>
            <a:pPr marL="285750" indent="-285750" algn="just">
              <a:buFont typeface="Arial" panose="020B0604020202020204" pitchFamily="34" charset="0"/>
              <a:buChar char="•"/>
            </a:pPr>
            <a:r>
              <a:rPr lang="en-US" sz="2000" dirty="0"/>
              <a:t>Three delta-connected net loads (one across each pair of phases, ungrounded).</a:t>
            </a:r>
          </a:p>
          <a:p>
            <a:pPr algn="just"/>
            <a:endParaRPr lang="en-US" dirty="0"/>
          </a:p>
          <a:p>
            <a:pPr algn="just"/>
            <a:endParaRPr lang="en-US" dirty="0"/>
          </a:p>
        </p:txBody>
      </p:sp>
      <p:sp>
        <p:nvSpPr>
          <p:cNvPr id="9" name="Title 1"/>
          <p:cNvSpPr txBox="1">
            <a:spLocks/>
          </p:cNvSpPr>
          <p:nvPr/>
        </p:nvSpPr>
        <p:spPr bwMode="auto">
          <a:xfrm>
            <a:off x="76200" y="152400"/>
            <a:ext cx="9067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dirty="0">
                <a:latin typeface="Times New Roman" panose="02020603050405020304" pitchFamily="18" charset="0"/>
                <a:cs typeface="Times New Roman" panose="02020603050405020304" pitchFamily="18" charset="0"/>
              </a:rPr>
              <a:t>SDP Relaxation of OPF</a:t>
            </a:r>
            <a:endParaRPr lang="en-US" sz="2800" kern="0" dirty="0"/>
          </a:p>
        </p:txBody>
      </p:sp>
    </p:spTree>
    <p:extLst>
      <p:ext uri="{BB962C8B-B14F-4D97-AF65-F5344CB8AC3E}">
        <p14:creationId xmlns:p14="http://schemas.microsoft.com/office/powerpoint/2010/main" val="49356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mc:AlternateContent xmlns:mc="http://schemas.openxmlformats.org/markup-compatibility/2006" xmlns:a14="http://schemas.microsoft.com/office/drawing/2010/main">
        <mc:Choice Requires="a14">
          <p:sp>
            <p:nvSpPr>
              <p:cNvPr id="2" name="Rectangle 1"/>
              <p:cNvSpPr/>
              <p:nvPr/>
            </p:nvSpPr>
            <p:spPr>
              <a:xfrm>
                <a:off x="166218" y="777875"/>
                <a:ext cx="8762999" cy="4970784"/>
              </a:xfrm>
              <a:prstGeom prst="rect">
                <a:avLst/>
              </a:prstGeom>
            </p:spPr>
            <p:txBody>
              <a:bodyPr wrap="square">
                <a:spAutoFit/>
              </a:bodyPr>
              <a:lstStyle/>
              <a:p>
                <a:pPr algn="just"/>
                <a:r>
                  <a:rPr lang="en-US" sz="1800" dirty="0"/>
                  <a:t>Let </a:t>
                </a:r>
                <a14:m>
                  <m:oMath xmlns:m="http://schemas.openxmlformats.org/officeDocument/2006/math">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up>
                        <m:r>
                          <a:rPr lang="en-US" sz="1800" i="1" smtClean="0">
                            <a:latin typeface="Cambria Math" panose="02040503050406030204" pitchFamily="18" charset="0"/>
                            <a:ea typeface="Cambria Math" panose="02040503050406030204" pitchFamily="18" charset="0"/>
                          </a:rPr>
                          <m:t>𝜙</m:t>
                        </m:r>
                      </m:sup>
                    </m:sSubSup>
                  </m:oMath>
                </a14:m>
                <a:r>
                  <a:rPr lang="en-US" sz="1800" dirty="0"/>
                  <a:t> denote the complex voltage on phase </a:t>
                </a:r>
                <a14:m>
                  <m:oMath xmlns:m="http://schemas.openxmlformats.org/officeDocument/2006/math">
                    <m:r>
                      <a:rPr lang="en-US" sz="1800" i="1">
                        <a:latin typeface="Cambria Math" panose="02040503050406030204" pitchFamily="18" charset="0"/>
                        <a:ea typeface="Cambria Math" panose="02040503050406030204" pitchFamily="18" charset="0"/>
                      </a:rPr>
                      <m:t>𝜙</m:t>
                    </m:r>
                  </m:oMath>
                </a14:m>
                <a:r>
                  <a:rPr lang="en-US" sz="1800" dirty="0"/>
                  <a:t> of bus </a:t>
                </a:r>
                <a14:m>
                  <m:oMath xmlns:m="http://schemas.openxmlformats.org/officeDocument/2006/math">
                    <m:r>
                      <a:rPr lang="en-US" sz="1800" b="0" i="1" smtClean="0">
                        <a:latin typeface="Cambria Math" panose="02040503050406030204" pitchFamily="18" charset="0"/>
                      </a:rPr>
                      <m:t>𝑖</m:t>
                    </m:r>
                  </m:oMath>
                </a14:m>
                <a:r>
                  <a:rPr lang="en-US" sz="1800" dirty="0"/>
                  <a:t>, and define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𝑎</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𝑏</m:t>
                                </m:r>
                              </m:sup>
                            </m:sSubSup>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m:t>
                                </m:r>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𝑐</m:t>
                                </m:r>
                              </m:sup>
                            </m:sSubSup>
                          </m:e>
                        </m:d>
                      </m:e>
                      <m:sup>
                        <m:r>
                          <a:rPr lang="en-US" sz="1800" b="0" i="1" smtClean="0">
                            <a:latin typeface="Cambria Math" panose="02040503050406030204" pitchFamily="18" charset="0"/>
                          </a:rPr>
                          <m:t>𝑇</m:t>
                        </m:r>
                      </m:sup>
                    </m:sSup>
                  </m:oMath>
                </a14:m>
                <a:r>
                  <a:rPr lang="en-US" sz="1800" dirty="0"/>
                  <a:t>.     </a:t>
                </a:r>
              </a:p>
              <a:p>
                <a:pPr algn="just"/>
                <a:endParaRPr lang="en-US" sz="2000" dirty="0"/>
              </a:p>
              <a:p>
                <a:pPr algn="just"/>
                <a:r>
                  <a:rPr lang="en-US" sz="1800" dirty="0"/>
                  <a:t>Let </a:t>
                </a:r>
                <a14:m>
                  <m:oMath xmlns:m="http://schemas.openxmlformats.org/officeDocument/2006/math">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b="0" i="1" smtClean="0">
                            <a:latin typeface="Cambria Math" panose="02040503050406030204" pitchFamily="18" charset="0"/>
                          </a:rPr>
                          <m:t>𝑗</m:t>
                        </m:r>
                      </m:sub>
                      <m:sup>
                        <m:r>
                          <a:rPr lang="en-US" sz="1800" i="1">
                            <a:latin typeface="Cambria Math" panose="02040503050406030204" pitchFamily="18" charset="0"/>
                            <a:ea typeface="Cambria Math" panose="02040503050406030204" pitchFamily="18" charset="0"/>
                          </a:rPr>
                          <m:t>𝜙</m:t>
                        </m:r>
                      </m:sup>
                    </m:sSubSup>
                  </m:oMath>
                </a14:m>
                <a:r>
                  <a:rPr lang="en-US" sz="1800" dirty="0"/>
                  <a:t> denote the phase </a:t>
                </a:r>
                <a14:m>
                  <m:oMath xmlns:m="http://schemas.openxmlformats.org/officeDocument/2006/math">
                    <m:r>
                      <a:rPr lang="en-US" sz="1800" i="1">
                        <a:latin typeface="Cambria Math" panose="02040503050406030204" pitchFamily="18" charset="0"/>
                        <a:ea typeface="Cambria Math" panose="02040503050406030204" pitchFamily="18" charset="0"/>
                      </a:rPr>
                      <m:t>𝜙</m:t>
                    </m:r>
                  </m:oMath>
                </a14:m>
                <a:r>
                  <a:rPr lang="en-US" sz="1800" dirty="0"/>
                  <a:t> current on the line from bus </a:t>
                </a:r>
                <a14:m>
                  <m:oMath xmlns:m="http://schemas.openxmlformats.org/officeDocument/2006/math">
                    <m:r>
                      <a:rPr lang="en-US" sz="1800" i="1">
                        <a:latin typeface="Cambria Math" panose="02040503050406030204" pitchFamily="18" charset="0"/>
                      </a:rPr>
                      <m:t>𝑖</m:t>
                    </m:r>
                  </m:oMath>
                </a14:m>
                <a:r>
                  <a:rPr lang="en-US" sz="1800" dirty="0"/>
                  <a:t> to bus </a:t>
                </a:r>
                <a14:m>
                  <m:oMath xmlns:m="http://schemas.openxmlformats.org/officeDocument/2006/math">
                    <m:r>
                      <a:rPr lang="en-US" sz="1800" b="0" i="1" smtClean="0">
                        <a:latin typeface="Cambria Math" panose="02040503050406030204" pitchFamily="18" charset="0"/>
                      </a:rPr>
                      <m:t>𝑗</m:t>
                    </m:r>
                  </m:oMath>
                </a14:m>
                <a:r>
                  <a:rPr lang="en-US" sz="1800" dirty="0"/>
                  <a:t>, and define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b="0" i="1" smtClean="0">
                                    <a:latin typeface="Cambria Math" panose="02040503050406030204" pitchFamily="18" charset="0"/>
                                  </a:rPr>
                                  <m:t>𝑗</m:t>
                                </m:r>
                              </m:sub>
                              <m:sup>
                                <m:r>
                                  <a:rPr lang="en-US" sz="1800" i="1">
                                    <a:latin typeface="Cambria Math" panose="02040503050406030204" pitchFamily="18" charset="0"/>
                                    <a:ea typeface="Cambria Math" panose="02040503050406030204" pitchFamily="18" charset="0"/>
                                  </a:rPr>
                                  <m:t>𝑎</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b="0" i="1" smtClean="0">
                                    <a:latin typeface="Cambria Math" panose="02040503050406030204" pitchFamily="18" charset="0"/>
                                  </a:rPr>
                                  <m:t>𝑗</m:t>
                                </m:r>
                              </m:sub>
                              <m:sup>
                                <m:r>
                                  <a:rPr lang="en-US" sz="1800" b="0" i="1" smtClean="0">
                                    <a:latin typeface="Cambria Math" panose="02040503050406030204" pitchFamily="18" charset="0"/>
                                    <a:ea typeface="Cambria Math" panose="02040503050406030204" pitchFamily="18" charset="0"/>
                                  </a:rPr>
                                  <m:t>𝑏</m:t>
                                </m:r>
                              </m:sup>
                            </m:sSubSup>
                            <m:sSubSup>
                              <m:sSubSupPr>
                                <m:ctrlPr>
                                  <a:rPr lang="en-US" sz="1800" i="1">
                                    <a:latin typeface="Cambria Math" panose="02040503050406030204" pitchFamily="18" charset="0"/>
                                  </a:rPr>
                                </m:ctrlPr>
                              </m:sSubSupPr>
                              <m:e>
                                <m:r>
                                  <a:rPr lang="en-US" sz="1800" i="1">
                                    <a:latin typeface="Cambria Math" panose="02040503050406030204" pitchFamily="18" charset="0"/>
                                  </a:rPr>
                                  <m:t>,</m:t>
                                </m:r>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b="0" i="1" smtClean="0">
                                    <a:latin typeface="Cambria Math" panose="02040503050406030204" pitchFamily="18" charset="0"/>
                                  </a:rPr>
                                  <m:t>𝑗</m:t>
                                </m:r>
                              </m:sub>
                              <m:sup>
                                <m:r>
                                  <a:rPr lang="en-US" sz="1800" b="0" i="1" smtClean="0">
                                    <a:latin typeface="Cambria Math" panose="02040503050406030204" pitchFamily="18" charset="0"/>
                                    <a:ea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t>.     </a:t>
                </a:r>
              </a:p>
              <a:p>
                <a:pPr algn="just"/>
                <a:endParaRPr lang="en-US" sz="2000" dirty="0"/>
              </a:p>
              <a:p>
                <a:pPr algn="just"/>
                <a:r>
                  <a:rPr lang="en-US" sz="1800" dirty="0"/>
                  <a:t>Let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ℂ</m:t>
                        </m:r>
                      </m:e>
                      <m:sup>
                        <m:r>
                          <a:rPr lang="en-US" sz="1800" b="0" i="1" smtClean="0">
                            <a:latin typeface="Cambria Math" panose="02040503050406030204" pitchFamily="18" charset="0"/>
                            <a:ea typeface="Cambria Math" panose="02040503050406030204" pitchFamily="18" charset="0"/>
                          </a:rPr>
                          <m:t>3×3</m:t>
                        </m:r>
                      </m:sup>
                    </m:sSup>
                  </m:oMath>
                </a14:m>
                <a:r>
                  <a:rPr lang="en-US" sz="1800" dirty="0"/>
                  <a:t> denote the shunt admittance at bus </a:t>
                </a:r>
                <a14:m>
                  <m:oMath xmlns:m="http://schemas.openxmlformats.org/officeDocument/2006/math">
                    <m:r>
                      <a:rPr lang="en-US" sz="1800" i="1">
                        <a:latin typeface="Cambria Math" panose="02040503050406030204" pitchFamily="18" charset="0"/>
                      </a:rPr>
                      <m:t>𝑖</m:t>
                    </m:r>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ℂ</m:t>
                        </m:r>
                      </m:e>
                      <m:sup>
                        <m:r>
                          <a:rPr lang="en-US" sz="1800" i="1">
                            <a:latin typeface="Cambria Math" panose="02040503050406030204" pitchFamily="18" charset="0"/>
                            <a:ea typeface="Cambria Math" panose="02040503050406030204" pitchFamily="18" charset="0"/>
                          </a:rPr>
                          <m:t>3×3</m:t>
                        </m:r>
                      </m:sup>
                    </m:sSup>
                  </m:oMath>
                </a14:m>
                <a:r>
                  <a:rPr lang="en-US" sz="1800" dirty="0"/>
                  <a:t> denote the series impedance of line </a:t>
                </a:r>
                <a14:m>
                  <m:oMath xmlns:m="http://schemas.openxmlformats.org/officeDocument/2006/math">
                    <m:r>
                      <a:rPr lang="en-US" sz="1800" i="1">
                        <a:latin typeface="Cambria Math" panose="02040503050406030204" pitchFamily="18" charset="0"/>
                      </a:rPr>
                      <m:t>𝑖</m:t>
                    </m:r>
                    <m:r>
                      <a:rPr lang="en-US" sz="1800" b="0" i="1" smtClean="0">
                        <a:latin typeface="Cambria Math" panose="02040503050406030204" pitchFamily="18" charset="0"/>
                      </a:rPr>
                      <m:t>𝑗</m:t>
                    </m:r>
                  </m:oMath>
                </a14:m>
                <a:r>
                  <a:rPr lang="en-US" sz="1800" dirty="0"/>
                  <a:t>.</a:t>
                </a:r>
              </a:p>
              <a:p>
                <a:pPr algn="just"/>
                <a:endParaRPr lang="en-US" sz="1800" dirty="0"/>
              </a:p>
              <a:p>
                <a:pPr algn="just"/>
                <a:r>
                  <a:rPr lang="en-US" sz="1800" dirty="0"/>
                  <a:t>Let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𝑌</m:t>
                        </m:r>
                        <m:r>
                          <a:rPr lang="en-US" sz="1800" b="0" i="1" smtClean="0">
                            <a:latin typeface="Cambria Math" panose="02040503050406030204" pitchFamily="18" charset="0"/>
                          </a:rPr>
                          <m:t>,</m:t>
                        </m:r>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𝑠</m:t>
                                </m:r>
                              </m:e>
                              <m:sub>
                                <m:r>
                                  <a:rPr lang="en-US" sz="1800" b="0" i="1" smtClean="0">
                                    <a:latin typeface="Cambria Math" panose="02040503050406030204" pitchFamily="18" charset="0"/>
                                  </a:rPr>
                                  <m:t>𝑌</m:t>
                                </m:r>
                                <m:r>
                                  <a:rPr lang="en-US" sz="1800" b="0" i="1" smtClean="0">
                                    <a:latin typeface="Cambria Math" panose="02040503050406030204" pitchFamily="18" charset="0"/>
                                  </a:rPr>
                                  <m:t>,</m:t>
                                </m:r>
                                <m:r>
                                  <a:rPr lang="en-US" sz="1800" b="0" i="1" smtClean="0">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𝑎</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𝑌</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𝑏</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rPr>
                                  <m:t>𝑌</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𝑐</m:t>
                                </m:r>
                              </m:sup>
                            </m:sSubSup>
                          </m:e>
                        </m:d>
                      </m:e>
                      <m:sup>
                        <m:r>
                          <a:rPr lang="en-US" sz="1800" i="1">
                            <a:latin typeface="Cambria Math" panose="02040503050406030204" pitchFamily="18" charset="0"/>
                          </a:rPr>
                          <m:t>𝑇</m:t>
                        </m:r>
                      </m:sup>
                    </m:sSup>
                  </m:oMath>
                </a14:m>
                <a:r>
                  <a:rPr lang="en-US" sz="1800" dirty="0"/>
                  <a:t>denote the complex power consumptions of wye-connected net loads at bus </a:t>
                </a:r>
                <a14:m>
                  <m:oMath xmlns:m="http://schemas.openxmlformats.org/officeDocument/2006/math">
                    <m:r>
                      <a:rPr lang="en-US" sz="1800" i="1">
                        <a:latin typeface="Cambria Math" panose="02040503050406030204" pitchFamily="18" charset="0"/>
                      </a:rPr>
                      <m:t>𝑖</m:t>
                    </m:r>
                  </m:oMath>
                </a14:m>
                <a:r>
                  <a:rPr lang="en-US" sz="1800" dirty="0"/>
                  <a:t>.</a:t>
                </a:r>
              </a:p>
              <a:p>
                <a:pPr algn="just"/>
                <a:endParaRPr lang="en-US" sz="1800" dirty="0"/>
              </a:p>
              <a:p>
                <a:pPr algn="just"/>
                <a:r>
                  <a:rPr lang="en-US" sz="1800" dirty="0"/>
                  <a:t>Let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𝑆</m:t>
                        </m:r>
                      </m:e>
                      <m:sub>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𝑎</m:t>
                                </m:r>
                                <m:r>
                                  <a:rPr lang="en-US" sz="1800" b="0" i="1" smtClean="0">
                                    <a:latin typeface="Cambria Math" panose="02040503050406030204" pitchFamily="18" charset="0"/>
                                    <a:ea typeface="Cambria Math" panose="02040503050406030204" pitchFamily="18" charset="0"/>
                                  </a:rPr>
                                  <m:t>𝑏</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𝑐</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𝑠</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𝑐</m:t>
                                </m:r>
                                <m:r>
                                  <a:rPr lang="en-US" sz="1800" b="0" i="1" smtClean="0">
                                    <a:latin typeface="Cambria Math" panose="02040503050406030204" pitchFamily="18" charset="0"/>
                                    <a:ea typeface="Cambria Math" panose="02040503050406030204" pitchFamily="18" charset="0"/>
                                  </a:rPr>
                                  <m:t>𝑎</m:t>
                                </m:r>
                              </m:sup>
                            </m:sSubSup>
                          </m:e>
                        </m:d>
                      </m:e>
                      <m:sup>
                        <m:r>
                          <a:rPr lang="en-US" sz="1800" i="1">
                            <a:latin typeface="Cambria Math" panose="02040503050406030204" pitchFamily="18" charset="0"/>
                          </a:rPr>
                          <m:t>𝑇</m:t>
                        </m:r>
                      </m:sup>
                    </m:sSup>
                  </m:oMath>
                </a14:m>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𝑎𝑏</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𝑏𝑐</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𝑐𝑎</m:t>
                                </m:r>
                              </m:sup>
                            </m:sSubSup>
                          </m:e>
                        </m:d>
                      </m:e>
                      <m:sup>
                        <m:r>
                          <a:rPr lang="en-US" sz="1800" i="1">
                            <a:latin typeface="Cambria Math" panose="02040503050406030204" pitchFamily="18" charset="0"/>
                          </a:rPr>
                          <m:t>𝑇</m:t>
                        </m:r>
                      </m:sup>
                    </m:sSup>
                  </m:oMath>
                </a14:m>
                <a:r>
                  <a:rPr lang="en-US" sz="1800" dirty="0"/>
                  <a:t>denote the complex power consumptions and current of delta-connected net loads at bus </a:t>
                </a:r>
                <a14:m>
                  <m:oMath xmlns:m="http://schemas.openxmlformats.org/officeDocument/2006/math">
                    <m:r>
                      <a:rPr lang="en-US" sz="1800" i="1">
                        <a:latin typeface="Cambria Math" panose="02040503050406030204" pitchFamily="18" charset="0"/>
                      </a:rPr>
                      <m:t>𝑖</m:t>
                    </m:r>
                  </m:oMath>
                </a14:m>
                <a:r>
                  <a:rPr lang="en-US" sz="1800" dirty="0"/>
                  <a:t>, respectively.</a:t>
                </a:r>
              </a:p>
              <a:p>
                <a:pPr algn="just"/>
                <a:endParaRPr lang="en-US" sz="2000" dirty="0"/>
              </a:p>
              <a:p>
                <a:pPr algn="just"/>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166218" y="777875"/>
                <a:ext cx="8762999" cy="4970784"/>
              </a:xfrm>
              <a:prstGeom prst="rect">
                <a:avLst/>
              </a:prstGeom>
              <a:blipFill>
                <a:blip r:embed="rId3"/>
                <a:stretch>
                  <a:fillRect l="-556" r="-556"/>
                </a:stretch>
              </a:blipFill>
            </p:spPr>
            <p:txBody>
              <a:bodyPr/>
              <a:lstStyle/>
              <a:p>
                <a:r>
                  <a:rPr lang="en-US">
                    <a:noFill/>
                  </a:rPr>
                  <a:t> </a:t>
                </a:r>
              </a:p>
            </p:txBody>
          </p:sp>
        </mc:Fallback>
      </mc:AlternateContent>
    </p:spTree>
    <p:extLst>
      <p:ext uri="{BB962C8B-B14F-4D97-AF65-F5344CB8AC3E}">
        <p14:creationId xmlns:p14="http://schemas.microsoft.com/office/powerpoint/2010/main" val="267388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1963587" y="3086615"/>
                <a:ext cx="1341714" cy="307777"/>
              </a:xfrm>
              <a:prstGeom prst="rect">
                <a:avLst/>
              </a:prstGeom>
              <a:noFill/>
            </p:spPr>
            <p:txBody>
              <a:bodyPr wrap="none" lIns="0" tIns="0" rIns="0" bIns="0" rtlCol="0">
                <a:spAutoFit/>
              </a:bodyPr>
              <a:lstStyle/>
              <a:p>
                <a:r>
                  <a:rPr lang="en-US" sz="2000" dirty="0"/>
                  <a:t>Min f(</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𝑌</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i="1">
                            <a:latin typeface="Cambria Math" panose="02040503050406030204" pitchFamily="18" charset="0"/>
                            <a:ea typeface="Cambria Math" panose="02040503050406030204" pitchFamily="18" charset="0"/>
                          </a:rPr>
                          <m:t>∆</m:t>
                        </m:r>
                      </m:sub>
                    </m:sSub>
                  </m:oMath>
                </a14:m>
                <a:r>
                  <a:rPr lang="en-US" sz="20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1963587" y="3086615"/>
                <a:ext cx="1341714" cy="307777"/>
              </a:xfrm>
              <a:prstGeom prst="rect">
                <a:avLst/>
              </a:prstGeom>
              <a:blipFill>
                <a:blip r:embed="rId3"/>
                <a:stretch>
                  <a:fillRect l="-11364" t="-25490" r="-11818" b="-49020"/>
                </a:stretch>
              </a:blipFill>
            </p:spPr>
            <p:txBody>
              <a:bodyPr/>
              <a:lstStyle/>
              <a:p>
                <a:r>
                  <a:rPr lang="en-US">
                    <a:noFill/>
                  </a:rPr>
                  <a:t> </a:t>
                </a:r>
              </a:p>
            </p:txBody>
          </p:sp>
        </mc:Fallback>
      </mc:AlternateContent>
      <p:sp>
        <p:nvSpPr>
          <p:cNvPr id="13" name="Right Brace 12"/>
          <p:cNvSpPr/>
          <p:nvPr/>
        </p:nvSpPr>
        <p:spPr>
          <a:xfrm>
            <a:off x="3886200" y="1878136"/>
            <a:ext cx="381000" cy="272473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4519142" y="1614819"/>
                <a:ext cx="4362509" cy="3324949"/>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The objective minimizes the operating cost. </a:t>
                </a:r>
              </a:p>
              <a:p>
                <a:pPr marL="285750" indent="-285750" algn="just">
                  <a:buFont typeface="Arial" panose="020B0604020202020204" pitchFamily="34" charset="0"/>
                  <a:buChar char="•"/>
                </a:pPr>
                <a:r>
                  <a:rPr lang="en-US" sz="1600" dirty="0"/>
                  <a:t>The optimization variables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𝑌</m:t>
                        </m:r>
                      </m:sub>
                    </m:sSub>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ea typeface="Cambria Math" panose="02040503050406030204" pitchFamily="18" charset="0"/>
                          </a:rPr>
                          <m:t>∆</m:t>
                        </m:r>
                      </m:sub>
                    </m:sSub>
                  </m:oMath>
                </a14:m>
                <a:r>
                  <a:rPr lang="en-US" sz="1600" dirty="0"/>
                  <a:t>) integrate both controllable and uncontrollable components of wye and delta-connected net loads.</a:t>
                </a:r>
              </a:p>
              <a:p>
                <a:pPr marL="285750" indent="-285750">
                  <a:buFont typeface="Arial" panose="020B0604020202020204" pitchFamily="34" charset="0"/>
                  <a:buChar char="•"/>
                </a:pPr>
                <a14:m>
                  <m:oMath xmlns:m="http://schemas.openxmlformats.org/officeDocument/2006/math">
                    <m:d>
                      <m:dPr>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𝑌</m:t>
                            </m:r>
                            <m:r>
                              <a:rPr lang="en-US" sz="1600" i="1">
                                <a:latin typeface="Cambria Math" panose="02040503050406030204" pitchFamily="18" charset="0"/>
                              </a:rPr>
                              <m:t>,</m:t>
                            </m:r>
                            <m:r>
                              <a:rPr lang="en-US" sz="1600" i="1">
                                <a:latin typeface="Cambria Math" panose="02040503050406030204" pitchFamily="18" charset="0"/>
                              </a:rPr>
                              <m:t>𝑖</m:t>
                            </m:r>
                          </m:sub>
                        </m:sSub>
                        <m:r>
                          <m:rPr>
                            <m:nor/>
                          </m:rPr>
                          <a:rPr lang="en-US" sz="1600" dirty="0"/>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Sub>
                      </m:e>
                    </m:d>
                    <m:r>
                      <a:rPr lang="en-US" sz="1600" i="1" smtClean="0">
                        <a:latin typeface="Cambria Math" panose="02040503050406030204" pitchFamily="18" charset="0"/>
                        <a:ea typeface="Cambria Math" panose="02040503050406030204" pitchFamily="18" charset="0"/>
                      </a:rPr>
                      <m:t>∈</m:t>
                    </m:r>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𝑆</m:t>
                        </m:r>
                      </m:e>
                      <m:sub>
                        <m:r>
                          <a:rPr lang="en-US" sz="1600" b="0" i="1" smtClean="0">
                            <a:latin typeface="Cambria Math" panose="02040503050406030204" pitchFamily="18" charset="0"/>
                            <a:ea typeface="Cambria Math" panose="02040503050406030204" pitchFamily="18" charset="0"/>
                          </a:rPr>
                          <m:t>𝑖</m:t>
                        </m:r>
                      </m:sub>
                    </m:sSub>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r>
                  <a:rPr lang="en-US" sz="1600" dirty="0"/>
                  <a:t>. We can specify </a:t>
                </a:r>
              </a:p>
              <a:p>
                <a:pPr marL="742950" lvl="1" indent="-285750">
                  <a:buFont typeface="Arial" panose="020B0604020202020204" pitchFamily="34" charset="0"/>
                  <a:buChar char="•"/>
                </a:pPr>
                <a:r>
                  <a:rPr lang="en-US" sz="1600" dirty="0"/>
                  <a:t>the operational constraints on the controllable net loads; </a:t>
                </a:r>
              </a:p>
              <a:p>
                <a:pPr marL="742950" lvl="1" indent="-285750">
                  <a:buFont typeface="Arial" panose="020B0604020202020204" pitchFamily="34" charset="0"/>
                  <a:buChar char="•"/>
                </a:pPr>
                <a:r>
                  <a:rPr lang="en-US" sz="1600" dirty="0"/>
                  <a:t>the values of the uncontrollable net loads; </a:t>
                </a:r>
              </a:p>
              <a:p>
                <a:pPr marL="742950" lvl="1" indent="-285750">
                  <a:buFont typeface="Arial" panose="020B0604020202020204" pitchFamily="34" charset="0"/>
                  <a:buChar char="•"/>
                </a:pPr>
                <a:r>
                  <a:rPr lang="en-US" sz="1600" dirty="0"/>
                  <a:t>the case where is no load or generation units at a certain bus/phase.  </a:t>
                </a:r>
              </a:p>
              <a:p>
                <a:pPr marL="285750" indent="-285750">
                  <a:buFont typeface="Arial" panose="020B0604020202020204" pitchFamily="34" charset="0"/>
                  <a:buChar char="•"/>
                </a:pPr>
                <a:endParaRPr lang="en-US" sz="1600" dirty="0"/>
              </a:p>
              <a:p>
                <a:pPr marL="285750" indent="-285750" algn="l">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19142" y="1614819"/>
                <a:ext cx="4362509" cy="3324949"/>
              </a:xfrm>
              <a:prstGeom prst="rect">
                <a:avLst/>
              </a:prstGeom>
              <a:blipFill>
                <a:blip r:embed="rId4"/>
                <a:stretch>
                  <a:fillRect l="-698" t="-550" r="-1257"/>
                </a:stretch>
              </a:blipFill>
            </p:spPr>
            <p:txBody>
              <a:bodyPr/>
              <a:lstStyle/>
              <a:p>
                <a:r>
                  <a:rPr lang="en-US">
                    <a:noFill/>
                  </a:rPr>
                  <a:t> </a:t>
                </a:r>
              </a:p>
            </p:txBody>
          </p:sp>
        </mc:Fallback>
      </mc:AlternateContent>
      <p:sp>
        <p:nvSpPr>
          <p:cNvPr id="17" name="Rectangle 16"/>
          <p:cNvSpPr/>
          <p:nvPr/>
        </p:nvSpPr>
        <p:spPr>
          <a:xfrm>
            <a:off x="276166" y="813944"/>
            <a:ext cx="8715433" cy="46166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Optimal power flow of extended branch flow model (OPF-EBEF): </a:t>
            </a:r>
          </a:p>
        </p:txBody>
      </p:sp>
    </p:spTree>
    <p:extLst>
      <p:ext uri="{BB962C8B-B14F-4D97-AF65-F5344CB8AC3E}">
        <p14:creationId xmlns:p14="http://schemas.microsoft.com/office/powerpoint/2010/main" val="210292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644497" y="1283732"/>
                <a:ext cx="1219308" cy="3594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ℓ</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𝑖𝑗</m:t>
                          </m:r>
                        </m:sub>
                      </m:sSub>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𝑖𝑗</m:t>
                          </m:r>
                        </m:sub>
                        <m:sup>
                          <m:r>
                            <a:rPr lang="en-US" sz="2000" b="0" i="1" smtClean="0">
                              <a:latin typeface="Cambria Math" panose="02040503050406030204" pitchFamily="18" charset="0"/>
                            </a:rPr>
                            <m:t>𝐻</m:t>
                          </m:r>
                        </m:sup>
                      </m:sSubSup>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497" y="1283732"/>
                <a:ext cx="1219308" cy="359457"/>
              </a:xfrm>
              <a:prstGeom prst="rect">
                <a:avLst/>
              </a:prstGeom>
              <a:blipFill>
                <a:blip r:embed="rId3"/>
                <a:stretch>
                  <a:fillRect l="-4500" r="-2500" b="-23729"/>
                </a:stretch>
              </a:blipFill>
            </p:spPr>
            <p:txBody>
              <a:bodyPr/>
              <a:lstStyle/>
              <a:p>
                <a:r>
                  <a:rPr lang="en-US">
                    <a:noFill/>
                  </a:rPr>
                  <a:t> </a:t>
                </a:r>
              </a:p>
            </p:txBody>
          </p:sp>
        </mc:Fallback>
      </mc:AlternateContent>
      <p:sp>
        <p:nvSpPr>
          <p:cNvPr id="8" name="TextBox 7"/>
          <p:cNvSpPr txBox="1"/>
          <p:nvPr/>
        </p:nvSpPr>
        <p:spPr>
          <a:xfrm>
            <a:off x="47625" y="673931"/>
            <a:ext cx="620683" cy="461665"/>
          </a:xfrm>
          <a:prstGeom prst="rect">
            <a:avLst/>
          </a:prstGeom>
          <a:noFill/>
        </p:spPr>
        <p:txBody>
          <a:bodyPr wrap="none" rtlCol="0">
            <a:spAutoFit/>
          </a:bodyPr>
          <a:lstStyle/>
          <a:p>
            <a:r>
              <a:rPr lang="en-US" dirty="0" err="1"/>
              <a:t>s.t.</a:t>
            </a:r>
            <a:r>
              <a:rPr lang="en-US" dirty="0"/>
              <a:t> </a:t>
            </a:r>
          </a:p>
        </p:txBody>
      </p:sp>
      <mc:AlternateContent xmlns:mc="http://schemas.openxmlformats.org/markup-compatibility/2006" xmlns:a14="http://schemas.microsoft.com/office/drawing/2010/main">
        <mc:Choice Requires="a14">
          <p:sp>
            <p:nvSpPr>
              <p:cNvPr id="9" name="TextBox 8"/>
              <p:cNvSpPr txBox="1"/>
              <p:nvPr/>
            </p:nvSpPr>
            <p:spPr>
              <a:xfrm>
                <a:off x="615922" y="2890323"/>
                <a:ext cx="3384987" cy="1717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𝑠</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d>
                        <m:dPr>
                          <m:begChr m:val="["/>
                          <m:endChr m:val="]"/>
                          <m:ctrlPr>
                            <a:rPr lang="en-US" sz="18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800" b="0" i="1" smtClean="0">
                                  <a:latin typeface="Cambria Math" panose="02040503050406030204" pitchFamily="18" charset="0"/>
                                  <a:ea typeface="Cambria Math" panose="02040503050406030204" pitchFamily="18" charset="0"/>
                                </a:rPr>
                              </m:ctrlPr>
                            </m:mPr>
                            <m:mr>
                              <m:e>
                                <m:d>
                                  <m:dPr>
                                    <m:ctrlPr>
                                      <a:rPr lang="en-US" sz="1800" b="0" i="1" smtClean="0">
                                        <a:latin typeface="Cambria Math" panose="02040503050406030204" pitchFamily="18" charset="0"/>
                                        <a:ea typeface="Cambria Math" panose="02040503050406030204" pitchFamily="18" charset="0"/>
                                      </a:rPr>
                                    </m:ctrlPr>
                                  </m:dPr>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𝑎</m:t>
                                        </m:r>
                                      </m:sup>
                                    </m:sSubSup>
                                    <m:r>
                                      <a:rPr lang="en-US" sz="1800" b="0" i="1" smtClean="0">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𝑏</m:t>
                                        </m:r>
                                      </m:sup>
                                    </m:sSubSup>
                                  </m:e>
                                </m:d>
                                <m:sSup>
                                  <m:sSupPr>
                                    <m:ctrlPr>
                                      <a:rPr lang="en-US" sz="1800" b="0" i="1" smtClean="0">
                                        <a:latin typeface="Cambria Math" panose="02040503050406030204" pitchFamily="18" charset="0"/>
                                        <a:ea typeface="Cambria Math" panose="02040503050406030204" pitchFamily="18" charset="0"/>
                                      </a:rPr>
                                    </m:ctrlPr>
                                  </m:sSupPr>
                                  <m:e>
                                    <m:d>
                                      <m:dPr>
                                        <m:ctrlPr>
                                          <a:rPr lang="en-US" sz="1800" b="0" i="1" smtClean="0">
                                            <a:latin typeface="Cambria Math" panose="02040503050406030204" pitchFamily="18" charset="0"/>
                                            <a:ea typeface="Cambria Math" panose="02040503050406030204" pitchFamily="18" charset="0"/>
                                          </a:rPr>
                                        </m:ctrlPr>
                                      </m:dPr>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𝑎𝑏</m:t>
                                            </m:r>
                                          </m:sup>
                                        </m:sSubSup>
                                      </m:e>
                                    </m:d>
                                  </m:e>
                                  <m:sup>
                                    <m:r>
                                      <a:rPr lang="en-US" sz="1800" b="0" i="1" smtClean="0">
                                        <a:latin typeface="Cambria Math" panose="02040503050406030204" pitchFamily="18" charset="0"/>
                                        <a:ea typeface="Cambria Math" panose="02040503050406030204" pitchFamily="18" charset="0"/>
                                      </a:rPr>
                                      <m:t>∗</m:t>
                                    </m:r>
                                  </m:sup>
                                </m:sSup>
                              </m:e>
                            </m:mr>
                            <m:m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𝑏</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𝑐</m:t>
                                        </m:r>
                                      </m:sup>
                                    </m:sSubSup>
                                  </m:e>
                                </m:d>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𝑐</m:t>
                                            </m:r>
                                          </m:sup>
                                        </m:sSubSup>
                                      </m:e>
                                    </m:d>
                                  </m:e>
                                  <m:sup>
                                    <m:r>
                                      <a:rPr lang="en-US" sz="1800" i="1">
                                        <a:latin typeface="Cambria Math" panose="02040503050406030204" pitchFamily="18" charset="0"/>
                                        <a:ea typeface="Cambria Math" panose="02040503050406030204" pitchFamily="18" charset="0"/>
                                      </a:rPr>
                                      <m:t>∗</m:t>
                                    </m:r>
                                  </m:sup>
                                </m:sSup>
                              </m:e>
                            </m:mr>
                            <m:m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𝑐</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𝑎</m:t>
                                        </m:r>
                                      </m:sup>
                                    </m:sSubSup>
                                  </m:e>
                                </m:d>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𝑐𝑎</m:t>
                                            </m:r>
                                          </m:sup>
                                        </m:sSubSup>
                                      </m:e>
                                    </m:d>
                                  </m:e>
                                  <m:sup>
                                    <m:r>
                                      <a:rPr lang="en-US" sz="1800" i="1">
                                        <a:latin typeface="Cambria Math" panose="02040503050406030204" pitchFamily="18" charset="0"/>
                                        <a:ea typeface="Cambria Math" panose="02040503050406030204" pitchFamily="18" charset="0"/>
                                      </a:rPr>
                                      <m:t>∗</m:t>
                                    </m:r>
                                  </m:sup>
                                </m:sSup>
                              </m:e>
                            </m:mr>
                          </m:m>
                        </m:e>
                      </m:d>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r>
                        <a:rPr lang="en-US" sz="1800" i="1">
                          <a:latin typeface="Cambria Math" panose="02040503050406030204" pitchFamily="18" charset="0"/>
                        </a:rPr>
                        <m:t>𝑑𝑖𝑎𝑔</m:t>
                      </m:r>
                      <m:d>
                        <m:dPr>
                          <m:ctrlPr>
                            <a:rPr lang="en-US" sz="1800" i="1">
                              <a:latin typeface="Cambria Math" panose="02040503050406030204" pitchFamily="18" charset="0"/>
                            </a:rPr>
                          </m:ctrlPr>
                        </m:dPr>
                        <m:e>
                          <m:r>
                            <m:rPr>
                              <m:sty m:val="p"/>
                            </m:rPr>
                            <a:rPr lang="el-GR" sz="1800" i="1" smtClean="0">
                              <a:latin typeface="Cambria Math" panose="02040503050406030204" pitchFamily="18" charset="0"/>
                              <a:ea typeface="Cambria Math" panose="02040503050406030204" pitchFamily="18" charset="0"/>
                            </a:rPr>
                            <m:t>Γ</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rPr>
                                <m:t>𝑖</m:t>
                              </m:r>
                            </m:sub>
                          </m:sSub>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sub>
                            <m:sup>
                              <m:r>
                                <a:rPr lang="en-US" sz="1800" b="0" i="1" smtClean="0">
                                  <a:latin typeface="Cambria Math" panose="02040503050406030204" pitchFamily="18" charset="0"/>
                                  <a:ea typeface="Cambria Math" panose="02040503050406030204" pitchFamily="18" charset="0"/>
                                </a:rPr>
                                <m:t>𝐻</m:t>
                              </m:r>
                            </m:sup>
                          </m:sSubSup>
                        </m:e>
                      </m:d>
                      <m:r>
                        <a:rPr lang="en-US" sz="1800" i="1">
                          <a:latin typeface="Cambria Math" panose="02040503050406030204" pitchFamily="18" charset="0"/>
                        </a:rPr>
                        <m:t>=</m:t>
                      </m:r>
                      <m:r>
                        <a:rPr lang="en-US" sz="1800" i="1">
                          <a:latin typeface="Cambria Math" panose="02040503050406030204" pitchFamily="18" charset="0"/>
                        </a:rPr>
                        <m:t>𝑑𝑖𝑎𝑔</m:t>
                      </m:r>
                      <m:d>
                        <m:dPr>
                          <m:ctrlPr>
                            <a:rPr lang="en-US" sz="1800" i="1">
                              <a:latin typeface="Cambria Math" panose="02040503050406030204" pitchFamily="18" charset="0"/>
                            </a:rPr>
                          </m:ctrlPr>
                        </m:dPr>
                        <m:e>
                          <m:r>
                            <m:rPr>
                              <m:sty m:val="p"/>
                            </m:rPr>
                            <a:rPr lang="el-GR" sz="1800" i="1">
                              <a:latin typeface="Cambria Math" panose="02040503050406030204" pitchFamily="18" charset="0"/>
                              <a:ea typeface="Cambria Math" panose="02040503050406030204" pitchFamily="18" charset="0"/>
                            </a:rPr>
                            <m:t>Γ</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𝑋</m:t>
                              </m:r>
                            </m:e>
                            <m:sub>
                              <m:r>
                                <a:rPr lang="en-US" sz="1800" i="1">
                                  <a:latin typeface="Cambria Math" panose="02040503050406030204" pitchFamily="18" charset="0"/>
                                </a:rPr>
                                <m:t>𝑖</m:t>
                              </m:r>
                            </m:sub>
                          </m:sSub>
                        </m:e>
                      </m:d>
                    </m:oMath>
                  </m:oMathPara>
                </a14:m>
                <a:endParaRPr lang="en-US" sz="1800" dirty="0"/>
              </a:p>
              <a:p>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615922" y="2890323"/>
                <a:ext cx="3384987" cy="1717458"/>
              </a:xfrm>
              <a:prstGeom prst="rect">
                <a:avLst/>
              </a:prstGeom>
              <a:blipFill>
                <a:blip r:embed="rId4"/>
                <a:stretch>
                  <a:fillRect/>
                </a:stretch>
              </a:blipFill>
            </p:spPr>
            <p:txBody>
              <a:bodyPr/>
              <a:lstStyle/>
              <a:p>
                <a:r>
                  <a:rPr lang="en-US">
                    <a:noFill/>
                  </a:rPr>
                  <a:t> </a:t>
                </a:r>
              </a:p>
            </p:txBody>
          </p:sp>
        </mc:Fallback>
      </mc:AlternateContent>
      <p:sp>
        <p:nvSpPr>
          <p:cNvPr id="13" name="Right Brace 12"/>
          <p:cNvSpPr/>
          <p:nvPr/>
        </p:nvSpPr>
        <p:spPr>
          <a:xfrm>
            <a:off x="4095691" y="806449"/>
            <a:ext cx="381000" cy="177237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4600575" y="820300"/>
                <a:ext cx="4362509" cy="2181559"/>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Definition of auxiliary variable:</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ℂ</m:t>
                          </m:r>
                        </m:e>
                        <m:sup>
                          <m:r>
                            <a:rPr lang="en-US" sz="1600" i="1">
                              <a:latin typeface="Cambria Math" panose="02040503050406030204" pitchFamily="18" charset="0"/>
                              <a:ea typeface="Cambria Math" panose="02040503050406030204" pitchFamily="18" charset="0"/>
                            </a:rPr>
                            <m:t>3×3</m:t>
                          </m:r>
                        </m:sup>
                      </m:sSup>
                    </m:oMath>
                  </m:oMathPara>
                </a14:m>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0" dirty="0"/>
                  <a:t>The </a:t>
                </a:r>
                <a14:m>
                  <m:oMath xmlns:m="http://schemas.openxmlformats.org/officeDocument/2006/math">
                    <m:r>
                      <a:rPr lang="en-US" sz="1600" b="0" i="1" smtClean="0">
                        <a:latin typeface="Cambria Math" panose="02040503050406030204" pitchFamily="18" charset="0"/>
                      </a:rPr>
                      <m:t>𝑑𝑖𝑎𝑔</m:t>
                    </m:r>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𝑖𝑗</m:t>
                            </m:r>
                          </m:sub>
                        </m:sSub>
                      </m:e>
                    </m:d>
                  </m:oMath>
                </a14:m>
                <a:r>
                  <a:rPr lang="en-US" sz="1600" dirty="0"/>
                  <a:t> denotes the magnitude squares of three phases of current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rPr>
                          <m:t>𝑖𝑗</m:t>
                        </m:r>
                      </m:sub>
                    </m:sSub>
                  </m:oMath>
                </a14:m>
                <a:r>
                  <a:rPr lang="en-US" sz="1600" dirty="0"/>
                  <a:t>.</a:t>
                </a:r>
              </a:p>
              <a:p>
                <a:pPr marL="285750" indent="-285750">
                  <a:buFont typeface="Arial" panose="020B0604020202020204" pitchFamily="34" charset="0"/>
                  <a:buChar char="•"/>
                </a:pPr>
                <a:r>
                  <a:rPr lang="en-US" sz="1600" dirty="0"/>
                  <a:t>The </a:t>
                </a:r>
                <a14:m>
                  <m:oMath xmlns:m="http://schemas.openxmlformats.org/officeDocument/2006/math">
                    <m:r>
                      <a:rPr lang="en-US" sz="1600" i="1">
                        <a:latin typeface="Cambria Math" panose="02040503050406030204" pitchFamily="18" charset="0"/>
                      </a:rPr>
                      <m:t>𝑑𝑖𝑎𝑔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rPr>
                              <m:t>𝑖𝑗</m:t>
                            </m:r>
                          </m:sub>
                        </m:sSub>
                      </m:e>
                    </m:d>
                  </m:oMath>
                </a14:m>
                <a:r>
                  <a:rPr lang="en-US" sz="1600" dirty="0"/>
                  <a:t> denotes the sending-end three-phase power flow on line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𝑗</m:t>
                    </m:r>
                  </m:oMath>
                </a14:m>
                <a:r>
                  <a:rPr lang="en-US" sz="1600" dirty="0"/>
                  <a:t>.  </a:t>
                </a:r>
              </a:p>
              <a:p>
                <a:pPr marL="285750" indent="-285750">
                  <a:buFont typeface="Arial" panose="020B0604020202020204" pitchFamily="34" charset="0"/>
                  <a:buChar char="•"/>
                </a:pPr>
                <a:r>
                  <a:rPr lang="en-US" sz="1600" dirty="0"/>
                  <a:t>H </a:t>
                </a:r>
                <a:r>
                  <a:rPr lang="en-US" altLang="zh-CN" sz="1600" dirty="0"/>
                  <a:t>is the complex conjugate transpose operator</a:t>
                </a:r>
                <a:endParaRPr lang="en-US" sz="1600" dirty="0"/>
              </a:p>
              <a:p>
                <a:pPr marL="285750" indent="-285750" algn="l">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600575" y="820300"/>
                <a:ext cx="4362509" cy="2181559"/>
              </a:xfrm>
              <a:prstGeom prst="rect">
                <a:avLst/>
              </a:prstGeom>
              <a:blipFill>
                <a:blip r:embed="rId5"/>
                <a:stretch>
                  <a:fillRect l="-839" t="-840"/>
                </a:stretch>
              </a:blipFill>
            </p:spPr>
            <p:txBody>
              <a:bodyPr/>
              <a:lstStyle/>
              <a:p>
                <a:r>
                  <a:rPr lang="en-US">
                    <a:noFill/>
                  </a:rPr>
                  <a:t> </a:t>
                </a:r>
              </a:p>
            </p:txBody>
          </p:sp>
        </mc:Fallback>
      </mc:AlternateContent>
      <p:sp>
        <p:nvSpPr>
          <p:cNvPr id="15" name="Right Brace 14"/>
          <p:cNvSpPr/>
          <p:nvPr/>
        </p:nvSpPr>
        <p:spPr>
          <a:xfrm>
            <a:off x="4095691" y="2900966"/>
            <a:ext cx="381000" cy="231342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724400" y="3886925"/>
                <a:ext cx="4572000" cy="338554"/>
              </a:xfrm>
              <a:prstGeom prst="rect">
                <a:avLst/>
              </a:prstGeom>
            </p:spPr>
            <p:txBody>
              <a:bodyPr>
                <a:spAutoFit/>
              </a:bodyPr>
              <a:lstStyle/>
              <a:p>
                <a:r>
                  <a:rPr lang="en-US" sz="1600" dirty="0">
                    <a:latin typeface="Times New Roman" panose="02020603050405020304" pitchFamily="18" charset="0"/>
                    <a:cs typeface="Times New Roman" panose="02020603050405020304" pitchFamily="18" charset="0"/>
                  </a:rPr>
                  <a:t>Three-phase delta-connected load at bus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𝑖</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724400" y="3886925"/>
                <a:ext cx="4572000" cy="338554"/>
              </a:xfrm>
              <a:prstGeom prst="rect">
                <a:avLst/>
              </a:prstGeom>
              <a:blipFill>
                <a:blip r:embed="rId6"/>
                <a:stretch>
                  <a:fillRect l="-667"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57399" y="1293767"/>
                <a:ext cx="2038291" cy="35945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𝑖</m:t>
                        </m:r>
                      </m:sub>
                    </m:sSub>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𝑖𝑗</m:t>
                        </m:r>
                      </m:sub>
                      <m:sup>
                        <m:r>
                          <a:rPr lang="en-US" sz="2000" b="0" i="1" smtClean="0">
                            <a:latin typeface="Cambria Math" panose="02040503050406030204" pitchFamily="18" charset="0"/>
                          </a:rPr>
                          <m:t>𝐻</m:t>
                        </m:r>
                      </m:sup>
                    </m:sSubSup>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057399" y="1293767"/>
                <a:ext cx="2038291" cy="359457"/>
              </a:xfrm>
              <a:prstGeom prst="rect">
                <a:avLst/>
              </a:prstGeom>
              <a:blipFill>
                <a:blip r:embed="rId7"/>
                <a:stretch>
                  <a:fillRect l="-4179" t="-18644" b="-3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57398" y="1887475"/>
                <a:ext cx="2038291" cy="324641"/>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𝑖</m:t>
                        </m:r>
                      </m:sub>
                    </m:sSub>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𝐻</m:t>
                        </m:r>
                      </m:sup>
                    </m:sSubSup>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𝒩</m:t>
                    </m:r>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7398" y="1887475"/>
                <a:ext cx="2038291" cy="324641"/>
              </a:xfrm>
              <a:prstGeom prst="rect">
                <a:avLst/>
              </a:prstGeom>
              <a:blipFill>
                <a:blip r:embed="rId8"/>
                <a:stretch>
                  <a:fillRect l="-4179" t="-20755" r="-299" b="-45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73201" y="4554790"/>
                <a:ext cx="221708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800" i="1">
                          <a:latin typeface="Cambria Math" panose="02040503050406030204" pitchFamily="18" charset="0"/>
                          <a:ea typeface="Cambria Math" panose="02040503050406030204" pitchFamily="18" charset="0"/>
                        </a:rPr>
                        <m:t>Γ</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ea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ea typeface="Cambria Math" panose="02040503050406030204" pitchFamily="18" charset="0"/>
                                </a:rPr>
                              </m:ctrlPr>
                            </m:mPr>
                            <m:mr>
                              <m:e>
                                <m:r>
                                  <a:rPr lang="en-US" sz="1800" i="1">
                                    <a:latin typeface="Cambria Math" panose="02040503050406030204" pitchFamily="18" charset="0"/>
                                    <a:ea typeface="Cambria Math" panose="02040503050406030204" pitchFamily="18" charset="0"/>
                                  </a:rPr>
                                  <m:t>1</m:t>
                                </m:r>
                              </m:e>
                              <m:e>
                                <m:r>
                                  <a:rPr lang="en-US" sz="1800" i="1">
                                    <a:latin typeface="Cambria Math" panose="02040503050406030204" pitchFamily="18" charset="0"/>
                                    <a:ea typeface="Cambria Math" panose="02040503050406030204" pitchFamily="18" charset="0"/>
                                  </a:rPr>
                                  <m:t>−1</m:t>
                                </m:r>
                              </m:e>
                              <m:e>
                                <m:r>
                                  <a:rPr lang="en-US" sz="1800" i="1">
                                    <a:latin typeface="Cambria Math" panose="02040503050406030204" pitchFamily="18" charset="0"/>
                                    <a:ea typeface="Cambria Math" panose="02040503050406030204" pitchFamily="18" charset="0"/>
                                  </a:rPr>
                                  <m:t>0</m:t>
                                </m:r>
                              </m:e>
                            </m:mr>
                            <m:mr>
                              <m:e>
                                <m:r>
                                  <a:rPr lang="en-US" sz="1800" i="1">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ea typeface="Cambria Math" panose="02040503050406030204" pitchFamily="18" charset="0"/>
                                  </a:rPr>
                                  <m:t>1</m:t>
                                </m:r>
                              </m:e>
                              <m:e>
                                <m:r>
                                  <a:rPr lang="en-US" sz="1800" i="1">
                                    <a:latin typeface="Cambria Math" panose="02040503050406030204" pitchFamily="18" charset="0"/>
                                    <a:ea typeface="Cambria Math" panose="02040503050406030204" pitchFamily="18" charset="0"/>
                                  </a:rPr>
                                  <m:t>−1</m:t>
                                </m:r>
                              </m:e>
                            </m:mr>
                            <m:mr>
                              <m:e>
                                <m:r>
                                  <a:rPr lang="en-US" sz="1800" i="1">
                                    <a:latin typeface="Cambria Math" panose="02040503050406030204" pitchFamily="18" charset="0"/>
                                    <a:ea typeface="Cambria Math" panose="02040503050406030204" pitchFamily="18" charset="0"/>
                                  </a:rPr>
                                  <m:t>−1</m:t>
                                </m:r>
                              </m:e>
                              <m:e>
                                <m:r>
                                  <a:rPr lang="en-US" sz="1800" i="1">
                                    <a:latin typeface="Cambria Math" panose="02040503050406030204" pitchFamily="18" charset="0"/>
                                    <a:ea typeface="Cambria Math" panose="02040503050406030204" pitchFamily="18" charset="0"/>
                                  </a:rPr>
                                  <m:t>0</m:t>
                                </m:r>
                              </m:e>
                              <m:e>
                                <m:r>
                                  <a:rPr lang="en-US" sz="1800" i="1">
                                    <a:latin typeface="Cambria Math" panose="02040503050406030204" pitchFamily="18" charset="0"/>
                                    <a:ea typeface="Cambria Math" panose="02040503050406030204" pitchFamily="18" charset="0"/>
                                  </a:rPr>
                                  <m:t>1</m:t>
                                </m:r>
                              </m:e>
                            </m:mr>
                          </m:m>
                        </m:e>
                      </m:d>
                    </m:oMath>
                  </m:oMathPara>
                </a14:m>
                <a:endParaRPr lang="en-US" sz="1800" dirty="0"/>
              </a:p>
            </p:txBody>
          </p:sp>
        </mc:Choice>
        <mc:Fallback xmlns="">
          <p:sp>
            <p:nvSpPr>
              <p:cNvPr id="3" name="Rectangle 2"/>
              <p:cNvSpPr>
                <a:spLocks noRot="1" noChangeAspect="1" noMove="1" noResize="1" noEditPoints="1" noAdjustHandles="1" noChangeArrowheads="1" noChangeShapeType="1" noTextEdit="1"/>
              </p:cNvSpPr>
              <p:nvPr/>
            </p:nvSpPr>
            <p:spPr>
              <a:xfrm>
                <a:off x="1273201" y="4554790"/>
                <a:ext cx="2217082" cy="82490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03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687329" y="4281284"/>
                <a:ext cx="2824360" cy="3374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0</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0</m:t>
                          </m:r>
                        </m:sub>
                        <m:sup>
                          <m:r>
                            <a:rPr lang="en-US" sz="1800" b="0" i="1" smtClean="0">
                              <a:latin typeface="Cambria Math" panose="02040503050406030204" pitchFamily="18" charset="0"/>
                            </a:rPr>
                            <m:t>𝑟𝑒𝑓</m:t>
                          </m:r>
                        </m:sup>
                      </m:sSubSup>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687329" y="4281284"/>
                <a:ext cx="2824360" cy="337465"/>
              </a:xfrm>
              <a:prstGeom prst="rect">
                <a:avLst/>
              </a:prstGeom>
              <a:blipFill>
                <a:blip r:embed="rId3"/>
                <a:stretch>
                  <a:fillRect b="-16071"/>
                </a:stretch>
              </a:blipFill>
            </p:spPr>
            <p:txBody>
              <a:bodyPr/>
              <a:lstStyle/>
              <a:p>
                <a:r>
                  <a:rPr lang="en-US">
                    <a:noFill/>
                  </a:rPr>
                  <a:t> </a:t>
                </a:r>
              </a:p>
            </p:txBody>
          </p:sp>
        </mc:Fallback>
      </mc:AlternateContent>
      <p:sp>
        <p:nvSpPr>
          <p:cNvPr id="13" name="Right Brace 12"/>
          <p:cNvSpPr/>
          <p:nvPr/>
        </p:nvSpPr>
        <p:spPr>
          <a:xfrm>
            <a:off x="4095691" y="806449"/>
            <a:ext cx="381000" cy="177237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4597781" y="1072187"/>
                <a:ext cx="4362509" cy="230832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Power balance constraints</a:t>
                </a:r>
                <a:endParaRPr lang="en-US" sz="1600" dirty="0"/>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receiving-end three-phase power flow on line </a:t>
                </a:r>
                <a14:m>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k</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oMath>
                </a14:m>
                <a:r>
                  <a:rPr lang="en-US" sz="1600" dirty="0"/>
                  <a:t> as: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three-phase power flow to the shunt element at bus </a:t>
                </a:r>
                <a14:m>
                  <m:oMath xmlns:m="http://schemas.openxmlformats.org/officeDocument/2006/math">
                    <m:r>
                      <a:rPr lang="en-US" sz="1600" i="1">
                        <a:latin typeface="Cambria Math" panose="02040503050406030204" pitchFamily="18" charset="0"/>
                        <a:ea typeface="Cambria Math" panose="02040503050406030204" pitchFamily="18" charset="0"/>
                      </a:rPr>
                      <m:t>𝑖</m:t>
                    </m:r>
                  </m:oMath>
                </a14:m>
                <a:r>
                  <a:rPr lang="en-US" sz="1600" dirty="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97781" y="1072187"/>
                <a:ext cx="4362509" cy="2308324"/>
              </a:xfrm>
              <a:prstGeom prst="rect">
                <a:avLst/>
              </a:prstGeom>
              <a:blipFill>
                <a:blip r:embed="rId4"/>
                <a:stretch>
                  <a:fillRect l="-698" t="-792"/>
                </a:stretch>
              </a:blipFill>
            </p:spPr>
            <p:txBody>
              <a:bodyPr/>
              <a:lstStyle/>
              <a:p>
                <a:r>
                  <a:rPr lang="en-US">
                    <a:noFill/>
                  </a:rPr>
                  <a:t> </a:t>
                </a:r>
              </a:p>
            </p:txBody>
          </p:sp>
        </mc:Fallback>
      </mc:AlternateContent>
      <p:sp>
        <p:nvSpPr>
          <p:cNvPr id="15" name="Right Brace 14"/>
          <p:cNvSpPr/>
          <p:nvPr/>
        </p:nvSpPr>
        <p:spPr>
          <a:xfrm>
            <a:off x="4095691" y="3815366"/>
            <a:ext cx="381000" cy="1442434"/>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610100" y="4156635"/>
                <a:ext cx="4572000" cy="638508"/>
              </a:xfrm>
              <a:prstGeom prst="rect">
                <a:avLst/>
              </a:prstGeom>
            </p:spPr>
            <p:txBody>
              <a:bodyPr>
                <a:spAutoFit/>
              </a:bodyPr>
              <a:lstStyle/>
              <a:p>
                <a:r>
                  <a:rPr lang="en-US" sz="1600" dirty="0">
                    <a:latin typeface="Times New Roman" panose="02020603050405020304" pitchFamily="18" charset="0"/>
                    <a:cs typeface="Times New Roman" panose="02020603050405020304" pitchFamily="18" charset="0"/>
                  </a:rPr>
                  <a:t>The substation voltage is fixed and given as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0</m:t>
                        </m:r>
                      </m:sub>
                      <m:sup>
                        <m:r>
                          <a:rPr lang="en-US" sz="1600" i="1">
                            <a:latin typeface="Cambria Math" panose="02040503050406030204" pitchFamily="18" charset="0"/>
                          </a:rPr>
                          <m:t>𝑟𝑒𝑓</m:t>
                        </m:r>
                      </m:sup>
                    </m:sSubSup>
                  </m:oMath>
                </a14:m>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All the other buses enforces the voltage magnitudes.  </a:t>
                </a:r>
              </a:p>
            </p:txBody>
          </p:sp>
        </mc:Choice>
        <mc:Fallback xmlns="">
          <p:sp>
            <p:nvSpPr>
              <p:cNvPr id="12" name="Rectangle 11"/>
              <p:cNvSpPr>
                <a:spLocks noRot="1" noChangeAspect="1" noMove="1" noResize="1" noEditPoints="1" noAdjustHandles="1" noChangeArrowheads="1" noChangeShapeType="1" noTextEdit="1"/>
              </p:cNvSpPr>
              <p:nvPr/>
            </p:nvSpPr>
            <p:spPr>
              <a:xfrm>
                <a:off x="4610100" y="4156635"/>
                <a:ext cx="4572000" cy="638508"/>
              </a:xfrm>
              <a:prstGeom prst="rect">
                <a:avLst/>
              </a:prstGeom>
              <a:blipFill>
                <a:blip r:embed="rId5"/>
                <a:stretch>
                  <a:fillRect l="-667" r="-400"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6692" y="1276127"/>
                <a:ext cx="4110507" cy="875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smtClean="0">
                              <a:latin typeface="Cambria Math" panose="02040503050406030204" pitchFamily="18" charset="0"/>
                            </a:rPr>
                          </m:ctrlPr>
                        </m:naryPr>
                        <m:sub>
                          <m:r>
                            <m:rPr>
                              <m:brk m:alnAt="7"/>
                            </m:rP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sub>
                        <m:sup/>
                        <m:e>
                          <m:r>
                            <a:rPr lang="en-US" sz="1600" b="0" i="1" smtClean="0">
                              <a:latin typeface="Cambria Math" panose="02040503050406030204" pitchFamily="18" charset="0"/>
                            </a:rPr>
                            <m:t>𝑑𝑖𝑎𝑔</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𝑘𝑖</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i="1">
                                  <a:latin typeface="Cambria Math" panose="02040503050406030204" pitchFamily="18" charset="0"/>
                                </a:rPr>
                                <m:t>𝑘𝑖</m:t>
                              </m:r>
                            </m:sub>
                          </m:sSub>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𝑘𝑖</m:t>
                              </m:r>
                            </m:sub>
                          </m:sSub>
                          <m:r>
                            <a:rPr lang="en-US" sz="1600" b="0" i="1" smtClean="0">
                              <a:latin typeface="Cambria Math" panose="02040503050406030204" pitchFamily="18" charset="0"/>
                            </a:rPr>
                            <m:t>)</m:t>
                          </m:r>
                        </m:e>
                      </m:nary>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𝑘</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up/>
                        <m:e>
                          <m:r>
                            <a:rPr lang="en-US" sz="1600" i="1">
                              <a:latin typeface="Cambria Math" panose="02040503050406030204" pitchFamily="18" charset="0"/>
                            </a:rPr>
                            <m:t>𝑑𝑖𝑎𝑔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𝑖𝑗</m:t>
                                  </m:r>
                                </m:sub>
                              </m:sSub>
                            </m:e>
                          </m:d>
                        </m:e>
                      </m:nary>
                    </m:oMath>
                  </m:oMathPara>
                </a14:m>
                <a:endParaRPr lang="en-US" sz="1600" dirty="0"/>
              </a:p>
              <a:p>
                <a14:m>
                  <m:oMath xmlns:m="http://schemas.openxmlformats.org/officeDocument/2006/math">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𝑑𝑖𝑎𝑔</m:t>
                    </m:r>
                    <m:d>
                      <m:dPr>
                        <m:ctrlPr>
                          <a:rPr lang="en-US" sz="1600" i="1">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Sub>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𝑉</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𝐻</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𝑦</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e>
                    </m:d>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𝑌</m:t>
                        </m:r>
                        <m:r>
                          <a:rPr lang="en-US" sz="1600" i="1">
                            <a:latin typeface="Cambria Math" panose="02040503050406030204" pitchFamily="18" charset="0"/>
                          </a:rPr>
                          <m:t>,</m:t>
                        </m:r>
                        <m:r>
                          <a:rPr lang="en-US" sz="1600" i="1">
                            <a:latin typeface="Cambria Math" panose="02040503050406030204" pitchFamily="18" charset="0"/>
                          </a:rPr>
                          <m:t>𝑖</m:t>
                        </m:r>
                      </m:sub>
                    </m:sSub>
                    <m:r>
                      <a:rPr lang="en-US" sz="1600" b="0" i="0" smtClean="0">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Γ</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rPr>
                      <m:t>)</m:t>
                    </m:r>
                  </m:oMath>
                </a14:m>
                <a:r>
                  <a:rPr lang="en-US" sz="1600" dirty="0"/>
                  <a:t> ,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56692" y="1276127"/>
                <a:ext cx="4110507" cy="875432"/>
              </a:xfrm>
              <a:prstGeom prst="rect">
                <a:avLst/>
              </a:prstGeom>
              <a:blipFill>
                <a:blip r:embed="rId6"/>
                <a:stretch>
                  <a:fillRect l="-1039" b="-11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8200" y="4752610"/>
                <a:ext cx="2824360" cy="4866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ar>
                        <m:barPr>
                          <m:ctrlPr>
                            <a:rPr lang="en-US" sz="1800" i="1" smtClean="0">
                              <a:latin typeface="Cambria Math" panose="02040503050406030204" pitchFamily="18" charset="0"/>
                              <a:ea typeface="Cambria Math" panose="02040503050406030204" pitchFamily="18" charset="0"/>
                            </a:rPr>
                          </m:ctrlPr>
                        </m:bar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𝜙</m:t>
                              </m:r>
                            </m:sup>
                          </m:sSubSup>
                        </m:e>
                      </m:bar>
                      <m:r>
                        <a:rPr lang="en-US" sz="1800" i="1">
                          <a:latin typeface="Cambria Math" panose="02040503050406030204" pitchFamily="18" charset="0"/>
                          <a:ea typeface="Cambria Math" panose="02040503050406030204" pitchFamily="18" charset="0"/>
                        </a:rPr>
                        <m:t>≤ </m:t>
                      </m:r>
                      <m:d>
                        <m:dPr>
                          <m:begChr m:val="|"/>
                          <m:endChr m:val="|"/>
                          <m:ctrlPr>
                            <a:rPr lang="en-US" sz="180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𝜙</m:t>
                              </m:r>
                            </m:sup>
                          </m:sSubSup>
                        </m:e>
                      </m:d>
                      <m:r>
                        <a:rPr lang="en-US" sz="1800" i="1" smtClean="0">
                          <a:latin typeface="Cambria Math" panose="02040503050406030204" pitchFamily="18" charset="0"/>
                          <a:ea typeface="Cambria Math" panose="02040503050406030204" pitchFamily="18" charset="0"/>
                        </a:rPr>
                        <m:t>≤</m:t>
                      </m:r>
                      <m:bar>
                        <m:barPr>
                          <m:pos m:val="top"/>
                          <m:ctrlPr>
                            <a:rPr lang="en-US" sz="1800" i="1" smtClean="0">
                              <a:latin typeface="Cambria Math" panose="02040503050406030204" pitchFamily="18" charset="0"/>
                              <a:ea typeface="Cambria Math" panose="02040503050406030204" pitchFamily="18" charset="0"/>
                            </a:rPr>
                          </m:ctrlPr>
                        </m:bar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𝜙</m:t>
                              </m:r>
                            </m:sup>
                          </m:sSubSup>
                        </m:e>
                      </m:ba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38200" y="4752610"/>
                <a:ext cx="2824360" cy="486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26222" y="3848111"/>
                <a:ext cx="2448315" cy="2993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𝑖𝑗</m:t>
                          </m:r>
                        </m:sub>
                      </m:sSub>
                    </m:oMath>
                  </m:oMathPara>
                </a14:m>
                <a:endParaRPr lang="en-US" sz="1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26222" y="3848111"/>
                <a:ext cx="2448315" cy="299313"/>
              </a:xfrm>
              <a:prstGeom prst="rect">
                <a:avLst/>
              </a:prstGeom>
              <a:blipFill>
                <a:blip r:embed="rId8"/>
                <a:stretch>
                  <a:fillRect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724400" y="1882649"/>
                <a:ext cx="4038600" cy="616515"/>
              </a:xfrm>
              <a:prstGeom prst="rect">
                <a:avLst/>
              </a:prstGeom>
            </p:spPr>
            <p:txBody>
              <a:bodyPr wrap="square">
                <a:spAutoFit/>
              </a:bodyPr>
              <a:lstStyle/>
              <a:p>
                <a14:m>
                  <m:oMath xmlns:m="http://schemas.openxmlformats.org/officeDocument/2006/math">
                    <m:r>
                      <a:rPr lang="en-US" sz="1600" i="1" smtClean="0">
                        <a:latin typeface="Cambria Math" panose="02040503050406030204" pitchFamily="18" charset="0"/>
                      </a:rPr>
                      <m:t>𝑑𝑖𝑎𝑔</m:t>
                    </m:r>
                    <m:r>
                      <a:rPr lang="en-US" sz="160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𝑉</m:t>
                        </m:r>
                      </m:e>
                      <m:sub>
                        <m:r>
                          <a:rPr lang="en-US" sz="1600" i="1">
                            <a:latin typeface="Cambria Math" panose="02040503050406030204" pitchFamily="18" charset="0"/>
                          </a:rPr>
                          <m:t>𝑖</m:t>
                        </m:r>
                      </m:sub>
                    </m:sSub>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𝐼</m:t>
                        </m:r>
                      </m:e>
                      <m:sub>
                        <m:r>
                          <a:rPr lang="en-US" sz="1600" b="0" i="1" smtClean="0">
                            <a:latin typeface="Cambria Math" panose="02040503050406030204" pitchFamily="18" charset="0"/>
                          </a:rPr>
                          <m:t>𝑘</m:t>
                        </m:r>
                        <m:r>
                          <a:rPr lang="en-US" sz="1600" i="1">
                            <a:latin typeface="Cambria Math" panose="02040503050406030204" pitchFamily="18" charset="0"/>
                          </a:rPr>
                          <m:t>𝑖</m:t>
                        </m:r>
                      </m:sub>
                      <m:sup>
                        <m:r>
                          <a:rPr lang="en-US" sz="1600" i="1">
                            <a:latin typeface="Cambria Math" panose="02040503050406030204" pitchFamily="18" charset="0"/>
                          </a:rPr>
                          <m:t>𝐻</m:t>
                        </m:r>
                      </m:sup>
                    </m:sSubSup>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𝑑𝑖𝑎𝑔</m:t>
                    </m:r>
                    <m:d>
                      <m:dPr>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𝑘</m:t>
                            </m:r>
                          </m:sub>
                        </m:sSub>
                        <m:sSubSup>
                          <m:sSubSupPr>
                            <m:ctrlPr>
                              <a:rPr lang="en-US" sz="1600" i="1">
                                <a:latin typeface="Cambria Math" panose="02040503050406030204" pitchFamily="18" charset="0"/>
                              </a:rPr>
                            </m:ctrlPr>
                          </m:sSubSupPr>
                          <m:e>
                            <m:r>
                              <a:rPr lang="en-US" sz="1600" i="1">
                                <a:latin typeface="Cambria Math" panose="02040503050406030204" pitchFamily="18" charset="0"/>
                              </a:rPr>
                              <m:t>𝐼</m:t>
                            </m:r>
                          </m:e>
                          <m:sub>
                            <m:r>
                              <a:rPr lang="en-US" sz="1600" i="1">
                                <a:latin typeface="Cambria Math" panose="02040503050406030204" pitchFamily="18" charset="0"/>
                              </a:rPr>
                              <m:t>𝑘𝑖</m:t>
                            </m:r>
                          </m:sub>
                          <m:sup>
                            <m:r>
                              <a:rPr lang="en-US" sz="1600" i="1">
                                <a:latin typeface="Cambria Math" panose="02040503050406030204" pitchFamily="18" charset="0"/>
                              </a:rPr>
                              <m:t>𝐻</m:t>
                            </m:r>
                          </m:sup>
                        </m:sSubSup>
                        <m:r>
                          <a:rPr lang="en-US" sz="1600" i="1">
                            <a:latin typeface="Cambria Math" panose="02040503050406030204" pitchFamily="18" charset="0"/>
                          </a:rPr>
                          <m:t>−</m:t>
                        </m:r>
                        <m:d>
                          <m:dPr>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𝑘</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𝑖</m:t>
                                </m:r>
                              </m:sub>
                            </m:sSub>
                          </m:e>
                        </m:d>
                        <m:sSubSup>
                          <m:sSubSupPr>
                            <m:ctrlPr>
                              <a:rPr lang="en-US" sz="1600" i="1">
                                <a:latin typeface="Cambria Math" panose="02040503050406030204" pitchFamily="18" charset="0"/>
                              </a:rPr>
                            </m:ctrlPr>
                          </m:sSubSupPr>
                          <m:e>
                            <m:r>
                              <a:rPr lang="en-US" sz="1600" i="1">
                                <a:latin typeface="Cambria Math" panose="02040503050406030204" pitchFamily="18" charset="0"/>
                              </a:rPr>
                              <m:t>𝐼</m:t>
                            </m:r>
                          </m:e>
                          <m:sub>
                            <m:r>
                              <a:rPr lang="en-US" sz="1600" i="1">
                                <a:latin typeface="Cambria Math" panose="02040503050406030204" pitchFamily="18" charset="0"/>
                              </a:rPr>
                              <m:t>𝑘𝑖</m:t>
                            </m:r>
                          </m:sub>
                          <m:sup>
                            <m:r>
                              <a:rPr lang="en-US" sz="1600" i="1">
                                <a:latin typeface="Cambria Math" panose="02040503050406030204" pitchFamily="18" charset="0"/>
                              </a:rPr>
                              <m:t>𝐻</m:t>
                            </m:r>
                          </m:sup>
                        </m:sSubSup>
                      </m:e>
                    </m:d>
                  </m:oMath>
                </a14:m>
                <a:endParaRPr lang="en-U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a:latin typeface="Cambria Math" panose="02040503050406030204" pitchFamily="18" charset="0"/>
                        </a:rPr>
                        <m:t>𝑑𝑖𝑎𝑔</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𝑘𝑖</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𝑘𝑖</m:t>
                          </m:r>
                        </m:sub>
                      </m:sSub>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𝑘𝑖</m:t>
                          </m:r>
                        </m:sub>
                      </m:sSub>
                      <m:r>
                        <a:rPr lang="en-US" sz="1600" i="1">
                          <a:latin typeface="Cambria Math" panose="02040503050406030204" pitchFamily="18" charset="0"/>
                        </a:rPr>
                        <m:t>)</m:t>
                      </m:r>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4724400" y="1882649"/>
                <a:ext cx="4038600" cy="616515"/>
              </a:xfrm>
              <a:prstGeom prst="rect">
                <a:avLst/>
              </a:prstGeom>
              <a:blipFill>
                <a:blip r:embed="rId9"/>
                <a:stretch>
                  <a:fillRect b="-5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795813" y="3097835"/>
                <a:ext cx="1514774" cy="352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sSubSup>
                        <m:sSubSupPr>
                          <m:ctrlPr>
                            <a:rPr lang="en-US" sz="1600" i="1">
                              <a:latin typeface="Cambria Math" panose="02040503050406030204" pitchFamily="18" charset="0"/>
                            </a:rPr>
                          </m:ctrlPr>
                        </m:sSubSupPr>
                        <m:e>
                          <m:r>
                            <a:rPr lang="en-US" sz="1600" i="1">
                              <a:latin typeface="Cambria Math" panose="02040503050406030204" pitchFamily="18" charset="0"/>
                            </a:rPr>
                            <m:t>𝑦</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r>
                        <a:rPr lang="en-US" sz="1600" i="1">
                          <a:latin typeface="Cambria Math" panose="02040503050406030204" pitchFamily="18" charset="0"/>
                        </a:rPr>
                        <m:t>)</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5795813" y="3097835"/>
                <a:ext cx="1514774" cy="352019"/>
              </a:xfrm>
              <a:prstGeom prst="rect">
                <a:avLst/>
              </a:prstGeom>
              <a:blipFill>
                <a:blip r:embed="rId10"/>
                <a:stretch>
                  <a:fillRect b="-10345"/>
                </a:stretch>
              </a:blipFill>
            </p:spPr>
            <p:txBody>
              <a:bodyPr/>
              <a:lstStyle/>
              <a:p>
                <a:r>
                  <a:rPr lang="en-US">
                    <a:noFill/>
                  </a:rPr>
                  <a:t> </a:t>
                </a:r>
              </a:p>
            </p:txBody>
          </p:sp>
        </mc:Fallback>
      </mc:AlternateContent>
    </p:spTree>
    <p:extLst>
      <p:ext uri="{BB962C8B-B14F-4D97-AF65-F5344CB8AC3E}">
        <p14:creationId xmlns:p14="http://schemas.microsoft.com/office/powerpoint/2010/main" val="309349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3" name="Rectangle 2"/>
              <p:cNvSpPr/>
              <p:nvPr/>
            </p:nvSpPr>
            <p:spPr>
              <a:xfrm>
                <a:off x="194792" y="749300"/>
                <a:ext cx="8873007" cy="2985433"/>
              </a:xfrm>
              <a:prstGeom prst="rect">
                <a:avLst/>
              </a:prstGeom>
            </p:spPr>
            <p:txBody>
              <a:bodyPr wrap="square">
                <a:spAutoFit/>
              </a:bodyPr>
              <a:lstStyle/>
              <a:p>
                <a:pPr algn="just"/>
                <a:r>
                  <a:rPr lang="en-US" sz="2000" dirty="0"/>
                  <a:t>In [5], it is assumed that </a:t>
                </a:r>
                <a14:m>
                  <m:oMath xmlns:m="http://schemas.openxmlformats.org/officeDocument/2006/math">
                    <m:r>
                      <a:rPr lang="en-US" sz="2000" b="0" i="1" smtClean="0">
                        <a:latin typeface="Cambria Math" panose="02040503050406030204" pitchFamily="18" charset="0"/>
                      </a:rPr>
                      <m:t>𝑓</m:t>
                    </m:r>
                  </m:oMath>
                </a14:m>
                <a:r>
                  <a:rPr lang="en-US" sz="2000" dirty="0"/>
                  <a:t> in the objective is a convex function.</a:t>
                </a:r>
              </a:p>
              <a:p>
                <a:pPr algn="just"/>
                <a:endParaRPr lang="en-US" sz="2000" dirty="0">
                  <a:ea typeface="Cambria Math" panose="02040503050406030204" pitchFamily="18" charset="0"/>
                </a:endParaRPr>
              </a:p>
              <a:p>
                <a:pPr algn="just"/>
                <a:r>
                  <a:rPr lang="en-US" sz="2000" dirty="0">
                    <a:ea typeface="Cambria Math" panose="02040503050406030204" pitchFamily="18" charset="0"/>
                  </a:rPr>
                  <a:t>Sets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𝑖</m:t>
                        </m:r>
                      </m:sub>
                    </m:sSub>
                  </m:oMath>
                </a14:m>
                <a:r>
                  <a:rPr lang="en-US" sz="2000" dirty="0"/>
                  <a:t> are convex and compact for a number of controllable loads.</a:t>
                </a:r>
              </a:p>
              <a:p>
                <a:pPr algn="just"/>
                <a:endParaRPr lang="en-US" sz="2000" dirty="0"/>
              </a:p>
              <a:p>
                <a:pPr algn="just"/>
                <a:r>
                  <a:rPr lang="en-US" sz="2000" dirty="0"/>
                  <a:t>The OPF problem is nonconvex only because of the </a:t>
                </a:r>
                <a:r>
                  <a:rPr lang="en-US" sz="2000" b="1" dirty="0"/>
                  <a:t>quadratic equality constraints</a:t>
                </a:r>
                <a:r>
                  <a:rPr lang="en-US" sz="2000" dirty="0"/>
                  <a:t>:</a:t>
                </a:r>
              </a:p>
              <a:p>
                <a:pPr algn="just"/>
                <a:endParaRPr lang="en-US" sz="2000" dirty="0"/>
              </a:p>
              <a:p>
                <a:pPr algn="just"/>
                <a:r>
                  <a:rPr lang="en-US" sz="2000" dirty="0"/>
                  <a:t>  </a:t>
                </a:r>
              </a:p>
              <a:p>
                <a:pPr algn="just"/>
                <a:endParaRPr lang="en-US" dirty="0"/>
              </a:p>
              <a:p>
                <a:pPr algn="just"/>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94792" y="749300"/>
                <a:ext cx="8873007" cy="2985433"/>
              </a:xfrm>
              <a:prstGeom prst="rect">
                <a:avLst/>
              </a:prstGeom>
              <a:blipFill>
                <a:blip r:embed="rId3"/>
                <a:stretch>
                  <a:fillRect l="-756" t="-1224" r="-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95312" y="2590800"/>
                <a:ext cx="1237198" cy="367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ℓ</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𝑰</m:t>
                          </m:r>
                        </m:e>
                        <m:sub>
                          <m:r>
                            <a:rPr lang="en-US" sz="2000" b="1" i="1">
                              <a:latin typeface="Cambria Math" panose="02040503050406030204" pitchFamily="18" charset="0"/>
                            </a:rPr>
                            <m:t>𝒊𝒋</m:t>
                          </m:r>
                        </m:sub>
                      </m:sSub>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𝑰</m:t>
                          </m:r>
                        </m:e>
                        <m:sub>
                          <m:r>
                            <a:rPr lang="en-US" sz="2000" b="1" i="1" smtClean="0">
                              <a:latin typeface="Cambria Math" panose="02040503050406030204" pitchFamily="18" charset="0"/>
                            </a:rPr>
                            <m:t>𝒊𝒋</m:t>
                          </m:r>
                        </m:sub>
                        <m:sup>
                          <m:r>
                            <a:rPr lang="en-US" sz="2000" b="1" i="1" smtClean="0">
                              <a:latin typeface="Cambria Math" panose="02040503050406030204" pitchFamily="18" charset="0"/>
                            </a:rPr>
                            <m:t>𝑯</m:t>
                          </m:r>
                        </m:sup>
                      </m:sSubSup>
                    </m:oMath>
                  </m:oMathPara>
                </a14:m>
                <a:endParaRPr lang="en-US"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495312" y="2590800"/>
                <a:ext cx="1237198" cy="367986"/>
              </a:xfrm>
              <a:prstGeom prst="rect">
                <a:avLst/>
              </a:prstGeom>
              <a:blipFill>
                <a:blip r:embed="rId4"/>
                <a:stretch>
                  <a:fillRect l="-4433" r="-344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85820" y="3630286"/>
                <a:ext cx="2038291" cy="367986"/>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smtClean="0">
                            <a:latin typeface="Cambria Math" panose="02040503050406030204" pitchFamily="18" charset="0"/>
                          </a:rPr>
                          <m:t>𝑽</m:t>
                        </m:r>
                      </m:e>
                      <m:sub>
                        <m:r>
                          <a:rPr lang="en-US" sz="2000" b="1" i="1">
                            <a:latin typeface="Cambria Math" panose="02040503050406030204" pitchFamily="18" charset="0"/>
                          </a:rPr>
                          <m:t>𝒊</m:t>
                        </m:r>
                      </m:sub>
                    </m:sSub>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𝑰</m:t>
                        </m:r>
                      </m:e>
                      <m:sub>
                        <m:r>
                          <a:rPr lang="en-US" sz="2000" b="1" i="1" smtClean="0">
                            <a:latin typeface="Cambria Math" panose="02040503050406030204" pitchFamily="18" charset="0"/>
                          </a:rPr>
                          <m:t>𝒊𝒋</m:t>
                        </m:r>
                      </m:sub>
                      <m:sup>
                        <m:r>
                          <a:rPr lang="en-US" sz="2000" b="1" i="1" smtClean="0">
                            <a:latin typeface="Cambria Math" panose="02040503050406030204" pitchFamily="18" charset="0"/>
                          </a:rPr>
                          <m:t>𝑯</m:t>
                        </m:r>
                      </m:sup>
                    </m:sSubSup>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85820" y="3630286"/>
                <a:ext cx="2038291" cy="367986"/>
              </a:xfrm>
              <a:prstGeom prst="rect">
                <a:avLst/>
              </a:prstGeom>
              <a:blipFill>
                <a:blip r:embed="rId5"/>
                <a:stretch>
                  <a:fillRect l="-4192" t="-16667" r="-1796"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295400" y="3101797"/>
                <a:ext cx="2038291" cy="328551"/>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𝑋</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smtClean="0">
                            <a:latin typeface="Cambria Math" panose="02040503050406030204" pitchFamily="18" charset="0"/>
                          </a:rPr>
                          <m:t>𝑽</m:t>
                        </m:r>
                      </m:e>
                      <m:sub>
                        <m:r>
                          <a:rPr lang="en-US" sz="2000" b="1" i="1">
                            <a:latin typeface="Cambria Math" panose="02040503050406030204" pitchFamily="18" charset="0"/>
                          </a:rPr>
                          <m:t>𝒊</m:t>
                        </m:r>
                      </m:sub>
                    </m:sSub>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𝑰</m:t>
                        </m:r>
                      </m:e>
                      <m:sub>
                        <m:r>
                          <a:rPr lang="en-US" sz="2000" b="1" i="1" smtClean="0">
                            <a:latin typeface="Cambria Math" panose="02040503050406030204" pitchFamily="18" charset="0"/>
                          </a:rPr>
                          <m:t>𝒊</m:t>
                        </m:r>
                      </m:sub>
                      <m:sup>
                        <m:r>
                          <a:rPr lang="en-US" sz="2000" b="1" i="1" smtClean="0">
                            <a:latin typeface="Cambria Math" panose="02040503050406030204" pitchFamily="18" charset="0"/>
                          </a:rPr>
                          <m:t>𝑯</m:t>
                        </m:r>
                      </m:sup>
                    </m:sSubSup>
                  </m:oMath>
                </a14:m>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𝒩</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295400" y="3101797"/>
                <a:ext cx="2038291" cy="328551"/>
              </a:xfrm>
              <a:prstGeom prst="rect">
                <a:avLst/>
              </a:prstGeom>
              <a:blipFill>
                <a:blip r:embed="rId6"/>
                <a:stretch>
                  <a:fillRect l="-4491" t="-18519" r="-2695"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424630" y="2900298"/>
                <a:ext cx="3938998" cy="8571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smtClean="0">
                              <a:latin typeface="Cambria Math" panose="02040503050406030204" pitchFamily="18" charset="0"/>
                            </a:rPr>
                          </m:ctrlPr>
                        </m:naryPr>
                        <m:sub>
                          <m:r>
                            <m:rPr>
                              <m:brk m:alnAt="7"/>
                            </m:rP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sub>
                        <m:sup/>
                        <m:e>
                          <m:r>
                            <a:rPr lang="en-US" sz="1600" b="0" i="1" smtClean="0">
                              <a:latin typeface="Cambria Math" panose="02040503050406030204" pitchFamily="18" charset="0"/>
                            </a:rPr>
                            <m:t>𝑑𝑖𝑎𝑔</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𝑘𝑖</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i="1">
                                  <a:latin typeface="Cambria Math" panose="02040503050406030204" pitchFamily="18" charset="0"/>
                                </a:rPr>
                                <m:t>𝑘𝑖</m:t>
                              </m:r>
                            </m:sub>
                          </m:sSub>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𝑘𝑖</m:t>
                              </m:r>
                            </m:sub>
                          </m:sSub>
                          <m:r>
                            <a:rPr lang="en-US" sz="1600" b="0" i="1" smtClean="0">
                              <a:latin typeface="Cambria Math" panose="02040503050406030204" pitchFamily="18" charset="0"/>
                            </a:rPr>
                            <m:t>)</m:t>
                          </m:r>
                        </m:e>
                      </m:nary>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𝑘</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up/>
                        <m:e>
                          <m:r>
                            <a:rPr lang="en-US" sz="1600" i="1">
                              <a:latin typeface="Cambria Math" panose="02040503050406030204" pitchFamily="18" charset="0"/>
                            </a:rPr>
                            <m:t>𝑑𝑖𝑎𝑔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𝑖𝑗</m:t>
                                  </m:r>
                                </m:sub>
                              </m:sSub>
                            </m:e>
                          </m:d>
                        </m:e>
                      </m:nary>
                    </m:oMath>
                  </m:oMathPara>
                </a14:m>
                <a:endParaRPr lang="en-US" sz="1600" dirty="0"/>
              </a:p>
              <a:p>
                <a:r>
                  <a:rPr lang="en-US" sz="1600" dirty="0"/>
                  <a:t>= </a:t>
                </a:r>
                <a14:m>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𝒊</m:t>
                        </m:r>
                      </m:sub>
                    </m:sSub>
                    <m:sSubSup>
                      <m:sSubSupPr>
                        <m:ctrlPr>
                          <a:rPr lang="en-US" sz="1600" b="1" i="1" smtClean="0">
                            <a:latin typeface="Cambria Math" panose="02040503050406030204" pitchFamily="18" charset="0"/>
                          </a:rPr>
                        </m:ctrlPr>
                      </m:sSubSupPr>
                      <m:e>
                        <m:r>
                          <a:rPr lang="en-US" sz="1600" b="1" i="1" smtClean="0">
                            <a:latin typeface="Cambria Math" panose="02040503050406030204" pitchFamily="18" charset="0"/>
                          </a:rPr>
                          <m:t>𝑽</m:t>
                        </m:r>
                      </m:e>
                      <m:sub>
                        <m:r>
                          <a:rPr lang="en-US" sz="1600" b="1" i="1" smtClean="0">
                            <a:latin typeface="Cambria Math" panose="02040503050406030204" pitchFamily="18" charset="0"/>
                          </a:rPr>
                          <m:t>𝒊</m:t>
                        </m:r>
                      </m:sub>
                      <m:sup>
                        <m:r>
                          <a:rPr lang="en-US" sz="1600" b="1" i="1" smtClean="0">
                            <a:latin typeface="Cambria Math" panose="02040503050406030204" pitchFamily="18" charset="0"/>
                          </a:rPr>
                          <m:t>𝑯</m:t>
                        </m:r>
                      </m:sup>
                    </m:sSubSup>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𝑦</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r>
                      <a:rPr lang="en-US" sz="1600" i="1">
                        <a:latin typeface="Cambria Math" panose="02040503050406030204" pitchFamily="18" charset="0"/>
                      </a:rPr>
                      <m:t>)</m:t>
                    </m:r>
                  </m:oMath>
                </a14:m>
                <a:r>
                  <a:rPr lang="en-US" sz="1600" dirty="0"/>
                  <a:t>+</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𝑌</m:t>
                        </m:r>
                        <m:r>
                          <a:rPr lang="en-US" sz="1600" i="1">
                            <a:latin typeface="Cambria Math" panose="02040503050406030204" pitchFamily="18" charset="0"/>
                          </a:rPr>
                          <m:t>,</m:t>
                        </m:r>
                        <m:r>
                          <a:rPr lang="en-US" sz="1600" i="1">
                            <a:latin typeface="Cambria Math" panose="02040503050406030204" pitchFamily="18" charset="0"/>
                          </a:rPr>
                          <m:t>𝑖</m:t>
                        </m:r>
                      </m:sub>
                    </m:sSub>
                  </m:oMath>
                </a14:m>
                <a:r>
                  <a:rPr lang="en-US" sz="1600" dirty="0"/>
                  <a:t>+ </a:t>
                </a:r>
                <a14:m>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Γ</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rPr>
                      <m:t>)</m:t>
                    </m:r>
                  </m:oMath>
                </a14:m>
                <a:r>
                  <a:rPr lang="en-US" sz="1600" dirty="0"/>
                  <a:t> ,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24630" y="2900298"/>
                <a:ext cx="3938998" cy="857158"/>
              </a:xfrm>
              <a:prstGeom prst="rect">
                <a:avLst/>
              </a:prstGeom>
              <a:blipFill>
                <a:blip r:embed="rId7"/>
                <a:stretch>
                  <a:fillRect l="-3251" b="-12857"/>
                </a:stretch>
              </a:blipFill>
            </p:spPr>
            <p:txBody>
              <a:bodyPr/>
              <a:lstStyle/>
              <a:p>
                <a:r>
                  <a:rPr lang="en-US">
                    <a:noFill/>
                  </a:rPr>
                  <a:t> </a:t>
                </a:r>
              </a:p>
            </p:txBody>
          </p:sp>
        </mc:Fallback>
      </mc:AlternateContent>
      <p:sp>
        <p:nvSpPr>
          <p:cNvPr id="7" name="Rectangle 6"/>
          <p:cNvSpPr/>
          <p:nvPr/>
        </p:nvSpPr>
        <p:spPr>
          <a:xfrm>
            <a:off x="166159" y="4265162"/>
            <a:ext cx="8763058" cy="707886"/>
          </a:xfrm>
          <a:prstGeom prst="rect">
            <a:avLst/>
          </a:prstGeom>
        </p:spPr>
        <p:txBody>
          <a:bodyPr wrap="square">
            <a:spAutoFit/>
          </a:bodyPr>
          <a:lstStyle/>
          <a:p>
            <a:pPr algn="just"/>
            <a:r>
              <a:rPr lang="en-US" sz="2000" dirty="0"/>
              <a:t>This paper introduces method to obtain the convex surrogate of the original OPF via </a:t>
            </a:r>
            <a:r>
              <a:rPr lang="en-US" sz="2000" b="1" dirty="0"/>
              <a:t>SDP relaxation</a:t>
            </a:r>
            <a:r>
              <a:rPr lang="en-US" sz="2000" dirty="0"/>
              <a:t>. </a:t>
            </a:r>
          </a:p>
        </p:txBody>
      </p:sp>
    </p:spTree>
    <p:extLst>
      <p:ext uri="{BB962C8B-B14F-4D97-AF65-F5344CB8AC3E}">
        <p14:creationId xmlns:p14="http://schemas.microsoft.com/office/powerpoint/2010/main" val="48742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p:sp>
        <p:nvSpPr>
          <p:cNvPr id="3" name="Rectangle 2"/>
          <p:cNvSpPr/>
          <p:nvPr/>
        </p:nvSpPr>
        <p:spPr>
          <a:xfrm>
            <a:off x="194793" y="749300"/>
            <a:ext cx="8796806" cy="2062103"/>
          </a:xfrm>
          <a:prstGeom prst="rect">
            <a:avLst/>
          </a:prstGeom>
        </p:spPr>
        <p:txBody>
          <a:bodyPr wrap="square">
            <a:spAutoFit/>
          </a:bodyPr>
          <a:lstStyle/>
          <a:p>
            <a:r>
              <a:rPr lang="en-US" sz="2000" dirty="0"/>
              <a:t>It first reformulates the original OPF as the following equivalent problem, with some newly defined parameters:</a:t>
            </a:r>
          </a:p>
          <a:p>
            <a:pPr algn="just"/>
            <a:endParaRPr lang="en-US" sz="2000" dirty="0"/>
          </a:p>
          <a:p>
            <a:pPr algn="just"/>
            <a:r>
              <a:rPr lang="en-US" sz="2000" dirty="0"/>
              <a:t>  </a:t>
            </a:r>
          </a:p>
          <a:p>
            <a:pPr algn="just"/>
            <a:endParaRPr lang="en-US" dirty="0"/>
          </a:p>
          <a:p>
            <a:pPr algn="just"/>
            <a:r>
              <a:rPr lang="en-US" dirty="0"/>
              <a:t>   </a:t>
            </a:r>
          </a:p>
        </p:txBody>
      </p:sp>
      <mc:AlternateContent xmlns:mc="http://schemas.openxmlformats.org/markup-compatibility/2006" xmlns:a14="http://schemas.microsoft.com/office/drawing/2010/main">
        <mc:Choice Requires="a14">
          <p:sp>
            <p:nvSpPr>
              <p:cNvPr id="25" name="TextBox 24"/>
              <p:cNvSpPr txBox="1"/>
              <p:nvPr/>
            </p:nvSpPr>
            <p:spPr>
              <a:xfrm>
                <a:off x="990600" y="2093286"/>
                <a:ext cx="3938998" cy="8681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smtClean="0">
                              <a:latin typeface="Cambria Math" panose="02040503050406030204" pitchFamily="18" charset="0"/>
                            </a:rPr>
                          </m:ctrlPr>
                        </m:naryPr>
                        <m:sub>
                          <m:r>
                            <m:rPr>
                              <m:brk m:alnAt="7"/>
                            </m:rP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sub>
                        <m:sup/>
                        <m:e>
                          <m:r>
                            <a:rPr lang="en-US" sz="1600" b="0" i="1" smtClean="0">
                              <a:latin typeface="Cambria Math" panose="02040503050406030204" pitchFamily="18" charset="0"/>
                            </a:rPr>
                            <m:t>𝑑𝑖𝑎𝑔</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𝑆</m:t>
                              </m:r>
                            </m:e>
                            <m:sub>
                              <m:r>
                                <a:rPr lang="en-US" sz="1600" b="0" i="1" smtClean="0">
                                  <a:latin typeface="Cambria Math" panose="02040503050406030204" pitchFamily="18" charset="0"/>
                                </a:rPr>
                                <m:t>𝑘𝑖</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i="1">
                                  <a:latin typeface="Cambria Math" panose="02040503050406030204" pitchFamily="18" charset="0"/>
                                </a:rPr>
                                <m:t>𝑘𝑖</m:t>
                              </m:r>
                            </m:sub>
                          </m:sSub>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𝑘𝑖</m:t>
                              </m:r>
                            </m:sub>
                          </m:sSub>
                          <m:r>
                            <a:rPr lang="en-US" sz="1600" b="0" i="1" smtClean="0">
                              <a:latin typeface="Cambria Math" panose="02040503050406030204" pitchFamily="18" charset="0"/>
                            </a:rPr>
                            <m:t>)</m:t>
                          </m:r>
                        </m:e>
                      </m:nary>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𝑘</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up/>
                        <m:e>
                          <m:r>
                            <a:rPr lang="en-US" sz="1600" i="1">
                              <a:latin typeface="Cambria Math" panose="02040503050406030204" pitchFamily="18" charset="0"/>
                            </a:rPr>
                            <m:t>𝑑𝑖𝑎𝑔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𝑖𝑗</m:t>
                                  </m:r>
                                </m:sub>
                              </m:sSub>
                            </m:e>
                          </m:d>
                        </m:e>
                      </m:nary>
                    </m:oMath>
                  </m:oMathPara>
                </a14:m>
                <a:endParaRPr lang="en-US" sz="1600" dirty="0"/>
              </a:p>
              <a:p>
                <a14:m>
                  <m:oMath xmlns:m="http://schemas.openxmlformats.org/officeDocument/2006/math">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𝑖</m:t>
                        </m:r>
                      </m:sub>
                    </m:sSub>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𝑦</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r>
                      <a:rPr lang="en-US" sz="1600" i="1">
                        <a:latin typeface="Cambria Math" panose="02040503050406030204" pitchFamily="18" charset="0"/>
                      </a:rPr>
                      <m:t>)</m:t>
                    </m:r>
                  </m:oMath>
                </a14:m>
                <a:r>
                  <a:rPr lang="en-US" sz="1600" dirty="0"/>
                  <a:t> </a:t>
                </a:r>
                <a14:m>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𝑌</m:t>
                        </m:r>
                        <m:r>
                          <a:rPr lang="en-US" sz="1600" i="1">
                            <a:latin typeface="Cambria Math" panose="02040503050406030204" pitchFamily="18" charset="0"/>
                          </a:rPr>
                          <m:t>,</m:t>
                        </m:r>
                        <m:r>
                          <a:rPr lang="en-US" sz="1600" i="1">
                            <a:latin typeface="Cambria Math" panose="02040503050406030204" pitchFamily="18" charset="0"/>
                          </a:rPr>
                          <m:t>𝑖</m:t>
                        </m:r>
                      </m:sub>
                    </m:sSub>
                  </m:oMath>
                </a14:m>
                <a:r>
                  <a:rPr lang="en-US" sz="1600" dirty="0"/>
                  <a:t> </a:t>
                </a:r>
                <a14:m>
                  <m:oMath xmlns:m="http://schemas.openxmlformats.org/officeDocument/2006/math">
                    <m:r>
                      <a:rPr lang="en-US" sz="1600">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𝑑𝑖𝑎𝑔</m:t>
                    </m:r>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Γ</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rPr>
                      <m:t>)</m:t>
                    </m:r>
                  </m:oMath>
                </a14:m>
                <a:r>
                  <a:rPr lang="en-US" sz="1600" dirty="0"/>
                  <a:t> ,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90600" y="2093286"/>
                <a:ext cx="3938998" cy="868123"/>
              </a:xfrm>
              <a:prstGeom prst="rect">
                <a:avLst/>
              </a:prstGeom>
              <a:blipFill>
                <a:blip r:embed="rId3"/>
                <a:stretch>
                  <a:fillRect l="-1084" b="-11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75204" y="1524994"/>
                <a:ext cx="1341714" cy="307777"/>
              </a:xfrm>
              <a:prstGeom prst="rect">
                <a:avLst/>
              </a:prstGeom>
              <a:noFill/>
            </p:spPr>
            <p:txBody>
              <a:bodyPr wrap="none" lIns="0" tIns="0" rIns="0" bIns="0" rtlCol="0">
                <a:spAutoFit/>
              </a:bodyPr>
              <a:lstStyle/>
              <a:p>
                <a:r>
                  <a:rPr lang="en-US" sz="2000" dirty="0"/>
                  <a:t>Min f(</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𝑌</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i="1">
                            <a:latin typeface="Cambria Math" panose="02040503050406030204" pitchFamily="18" charset="0"/>
                            <a:ea typeface="Cambria Math" panose="02040503050406030204" pitchFamily="18" charset="0"/>
                          </a:rPr>
                          <m:t>∆</m:t>
                        </m:r>
                      </m:sub>
                    </m:sSub>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2175204" y="1524994"/>
                <a:ext cx="1341714" cy="307777"/>
              </a:xfrm>
              <a:prstGeom prst="rect">
                <a:avLst/>
              </a:prstGeom>
              <a:blipFill>
                <a:blip r:embed="rId4"/>
                <a:stretch>
                  <a:fillRect l="-11818" t="-25490" r="-11364" b="-49020"/>
                </a:stretch>
              </a:blipFill>
            </p:spPr>
            <p:txBody>
              <a:bodyPr/>
              <a:lstStyle/>
              <a:p>
                <a:r>
                  <a:rPr lang="en-US">
                    <a:noFill/>
                  </a:rPr>
                  <a:t> </a:t>
                </a:r>
              </a:p>
            </p:txBody>
          </p:sp>
        </mc:Fallback>
      </mc:AlternateContent>
      <p:sp>
        <p:nvSpPr>
          <p:cNvPr id="14" name="TextBox 13"/>
          <p:cNvSpPr txBox="1"/>
          <p:nvPr/>
        </p:nvSpPr>
        <p:spPr>
          <a:xfrm>
            <a:off x="218136" y="1796900"/>
            <a:ext cx="620683" cy="461665"/>
          </a:xfrm>
          <a:prstGeom prst="rect">
            <a:avLst/>
          </a:prstGeom>
          <a:noFill/>
        </p:spPr>
        <p:txBody>
          <a:bodyPr wrap="none" rtlCol="0">
            <a:spAutoFit/>
          </a:bodyPr>
          <a:lstStyle/>
          <a:p>
            <a:r>
              <a:rPr lang="en-US" dirty="0" err="1"/>
              <a:t>s.t.</a:t>
            </a:r>
            <a:r>
              <a:rPr lang="en-US" dirty="0"/>
              <a:t> </a:t>
            </a:r>
          </a:p>
        </p:txBody>
      </p:sp>
      <mc:AlternateContent xmlns:mc="http://schemas.openxmlformats.org/markup-compatibility/2006" xmlns:a14="http://schemas.microsoft.com/office/drawing/2010/main">
        <mc:Choice Requires="a14">
          <p:sp>
            <p:nvSpPr>
              <p:cNvPr id="15" name="TextBox 14"/>
              <p:cNvSpPr txBox="1"/>
              <p:nvPr/>
            </p:nvSpPr>
            <p:spPr>
              <a:xfrm>
                <a:off x="717770" y="3670718"/>
                <a:ext cx="4033534" cy="3282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rPr>
                                <m:t>𝑖𝑗</m:t>
                              </m:r>
                            </m:sub>
                          </m:sSub>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𝐻</m:t>
                              </m:r>
                            </m:sup>
                          </m:sSubSup>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rPr>
                                <m:t>𝑖𝑗</m:t>
                              </m:r>
                            </m:sub>
                          </m:sSub>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𝑆</m:t>
                              </m:r>
                            </m:e>
                            <m:sub>
                              <m:r>
                                <a:rPr lang="en-US" sz="1800" i="1">
                                  <a:latin typeface="Cambria Math" panose="02040503050406030204" pitchFamily="18" charset="0"/>
                                </a:rPr>
                                <m:t>𝑖𝑗</m:t>
                              </m:r>
                            </m:sub>
                            <m:sup>
                              <m:r>
                                <a:rPr lang="en-US" sz="1800" i="1">
                                  <a:latin typeface="Cambria Math" panose="02040503050406030204" pitchFamily="18" charset="0"/>
                                </a:rPr>
                                <m:t>𝐻</m:t>
                              </m:r>
                            </m:sup>
                          </m:sSubSup>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rPr>
                            <m:t>𝑖𝑗</m:t>
                          </m:r>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ℓ</m:t>
                          </m:r>
                        </m:e>
                        <m:sub>
                          <m:r>
                            <a:rPr lang="en-US" sz="1800" i="1">
                              <a:latin typeface="Cambria Math" panose="02040503050406030204" pitchFamily="18" charset="0"/>
                            </a:rPr>
                            <m:t>𝑖𝑗</m:t>
                          </m:r>
                        </m:sub>
                      </m:sSub>
                      <m:sSubSup>
                        <m:sSubSupPr>
                          <m:ctrlPr>
                            <a:rPr lang="en-US" sz="1800" i="1">
                              <a:latin typeface="Cambria Math" panose="02040503050406030204" pitchFamily="18" charset="0"/>
                            </a:rPr>
                          </m:ctrlPr>
                        </m:sSubSupPr>
                        <m:e>
                          <m:r>
                            <a:rPr lang="en-US" sz="1800" i="1">
                              <a:latin typeface="Cambria Math" panose="02040503050406030204" pitchFamily="18" charset="0"/>
                            </a:rPr>
                            <m:t>𝑧</m:t>
                          </m:r>
                        </m:e>
                        <m:sub>
                          <m:r>
                            <a:rPr lang="en-US" sz="1800" i="1">
                              <a:latin typeface="Cambria Math" panose="02040503050406030204" pitchFamily="18" charset="0"/>
                            </a:rPr>
                            <m:t>𝑖𝑗</m:t>
                          </m:r>
                        </m:sub>
                        <m:sup>
                          <m:r>
                            <a:rPr lang="en-US" sz="1800" i="1">
                              <a:latin typeface="Cambria Math" panose="02040503050406030204" pitchFamily="18" charset="0"/>
                            </a:rPr>
                            <m:t>𝐻</m:t>
                          </m:r>
                        </m:sup>
                      </m:sSubSup>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17770" y="3670718"/>
                <a:ext cx="4033534" cy="328295"/>
              </a:xfrm>
              <a:prstGeom prst="rect">
                <a:avLst/>
              </a:prstGeom>
              <a:blipFill>
                <a:blip r:embed="rId5"/>
                <a:stretch>
                  <a:fillRect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20445" y="4243797"/>
                <a:ext cx="2028184" cy="488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𝑣</m:t>
                          </m:r>
                        </m:e>
                        <m:sub>
                          <m:r>
                            <a:rPr lang="en-US" sz="1800" b="0" i="1" smtClean="0">
                              <a:latin typeface="Cambria Math" panose="02040503050406030204" pitchFamily="18" charset="0"/>
                            </a:rPr>
                            <m:t>0</m:t>
                          </m:r>
                        </m:sub>
                      </m:sSub>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0</m:t>
                          </m:r>
                        </m:sub>
                        <m:sup>
                          <m:r>
                            <a:rPr lang="en-US" sz="1800" b="0" i="1" smtClean="0">
                              <a:latin typeface="Cambria Math" panose="02040503050406030204" pitchFamily="18" charset="0"/>
                            </a:rPr>
                            <m:t>𝑟𝑒𝑓</m:t>
                          </m:r>
                        </m:sup>
                      </m:sSubSup>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0</m:t>
                                  </m:r>
                                </m:sub>
                                <m:sup>
                                  <m:r>
                                    <a:rPr lang="en-US" sz="1800" i="1">
                                      <a:latin typeface="Cambria Math" panose="02040503050406030204" pitchFamily="18" charset="0"/>
                                    </a:rPr>
                                    <m:t>𝑟𝑒𝑓</m:t>
                                  </m:r>
                                </m:sup>
                              </m:sSubSup>
                            </m:e>
                          </m:d>
                        </m:e>
                        <m:sup>
                          <m:r>
                            <a:rPr lang="en-US" sz="1800" b="0" i="1" smtClean="0">
                              <a:latin typeface="Cambria Math" panose="02040503050406030204" pitchFamily="18" charset="0"/>
                            </a:rPr>
                            <m:t>𝐻</m:t>
                          </m:r>
                        </m:sup>
                      </m:sSup>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1720445" y="4243797"/>
                <a:ext cx="2028184" cy="4885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59886" y="4987768"/>
                <a:ext cx="2824360" cy="336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ar>
                        <m:barPr>
                          <m:ctrlPr>
                            <a:rPr lang="en-US" sz="1800" i="1" smtClean="0">
                              <a:latin typeface="Cambria Math" panose="02040503050406030204" pitchFamily="18" charset="0"/>
                              <a:ea typeface="Cambria Math" panose="02040503050406030204" pitchFamily="18" charset="0"/>
                            </a:rPr>
                          </m:ctrlPr>
                        </m:bar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ba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𝑑𝑖𝑎𝑔</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d>
                      <m:r>
                        <a:rPr lang="en-US" sz="1800" i="1" smtClean="0">
                          <a:latin typeface="Cambria Math" panose="02040503050406030204" pitchFamily="18" charset="0"/>
                          <a:ea typeface="Cambria Math" panose="02040503050406030204" pitchFamily="18" charset="0"/>
                        </a:rPr>
                        <m:t>≤</m:t>
                      </m:r>
                      <m:bar>
                        <m:barPr>
                          <m:pos m:val="top"/>
                          <m:ctrlPr>
                            <a:rPr lang="en-US" sz="1800" i="1" smtClean="0">
                              <a:latin typeface="Cambria Math" panose="02040503050406030204" pitchFamily="18" charset="0"/>
                              <a:ea typeface="Cambria Math" panose="02040503050406030204" pitchFamily="18" charset="0"/>
                            </a:rPr>
                          </m:ctrlPr>
                        </m:bar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ba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59886" y="4987768"/>
                <a:ext cx="2824360" cy="336887"/>
              </a:xfrm>
              <a:prstGeom prst="rect">
                <a:avLst/>
              </a:prstGeom>
              <a:blipFill>
                <a:blip r:embed="rId7"/>
                <a:stretch>
                  <a:fillRect b="-12727"/>
                </a:stretch>
              </a:blipFill>
            </p:spPr>
            <p:txBody>
              <a:bodyPr/>
              <a:lstStyle/>
              <a:p>
                <a:r>
                  <a:rPr lang="en-US">
                    <a:noFill/>
                  </a:rPr>
                  <a:t> </a:t>
                </a:r>
              </a:p>
            </p:txBody>
          </p:sp>
        </mc:Fallback>
      </mc:AlternateContent>
      <p:sp>
        <p:nvSpPr>
          <p:cNvPr id="23" name="Right Brace 22"/>
          <p:cNvSpPr/>
          <p:nvPr/>
        </p:nvSpPr>
        <p:spPr>
          <a:xfrm>
            <a:off x="4929598" y="2282468"/>
            <a:ext cx="381000" cy="5269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ight Brace 25"/>
          <p:cNvSpPr/>
          <p:nvPr/>
        </p:nvSpPr>
        <p:spPr>
          <a:xfrm>
            <a:off x="4928351" y="3432115"/>
            <a:ext cx="381000" cy="1825686"/>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5521408" y="2326888"/>
                <a:ext cx="4362509" cy="844462"/>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Power balance constraints</a:t>
                </a:r>
              </a:p>
              <a:p>
                <a:pPr marL="285750" indent="-285750">
                  <a:buFont typeface="Arial" panose="020B0604020202020204" pitchFamily="34" charset="0"/>
                  <a:buChar char="•"/>
                </a:pPr>
                <a:r>
                  <a:rPr lang="en-US" sz="1600" dirty="0"/>
                  <a:t>Newly parameters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𝑖</m:t>
                        </m:r>
                      </m:sub>
                    </m:sSub>
                    <m:r>
                      <a:rPr lang="en-US" altLang="zh-CN"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rPr>
                          <m:t>𝐻</m:t>
                        </m:r>
                      </m:sup>
                    </m:sSubSup>
                  </m:oMath>
                </a14:m>
                <a:endParaRPr lang="en-US" sz="1600" dirty="0"/>
              </a:p>
              <a:p>
                <a:pPr marL="285750" indent="-285750" algn="l">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521408" y="2326888"/>
                <a:ext cx="4362509" cy="844462"/>
              </a:xfrm>
              <a:prstGeom prst="rect">
                <a:avLst/>
              </a:prstGeom>
              <a:blipFill>
                <a:blip r:embed="rId8"/>
                <a:stretch>
                  <a:fillRect l="-839" t="-2174"/>
                </a:stretch>
              </a:blipFill>
            </p:spPr>
            <p:txBody>
              <a:bodyPr/>
              <a:lstStyle/>
              <a:p>
                <a:r>
                  <a:rPr lang="en-US">
                    <a:noFill/>
                  </a:rPr>
                  <a:t> </a:t>
                </a:r>
              </a:p>
            </p:txBody>
          </p:sp>
        </mc:Fallback>
      </mc:AlternateContent>
      <p:sp>
        <p:nvSpPr>
          <p:cNvPr id="28" name="TextBox 27"/>
          <p:cNvSpPr txBox="1"/>
          <p:nvPr/>
        </p:nvSpPr>
        <p:spPr>
          <a:xfrm>
            <a:off x="5521409" y="4147554"/>
            <a:ext cx="4362509" cy="584775"/>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Bus voltage constraints</a:t>
            </a:r>
            <a:endParaRPr lang="en-US" sz="1600" dirty="0"/>
          </a:p>
          <a:p>
            <a:pPr marL="285750" indent="-285750" algn="l">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1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3" name="Rectangle 2"/>
              <p:cNvSpPr/>
              <p:nvPr/>
            </p:nvSpPr>
            <p:spPr>
              <a:xfrm>
                <a:off x="166218" y="733338"/>
                <a:ext cx="8796806" cy="2433038"/>
              </a:xfrm>
              <a:prstGeom prst="rect">
                <a:avLst/>
              </a:prstGeom>
            </p:spPr>
            <p:txBody>
              <a:bodyPr wrap="square">
                <a:spAutoFit/>
              </a:bodyPr>
              <a:lstStyle/>
              <a:p>
                <a:r>
                  <a:rPr lang="en-US" sz="1600" dirty="0"/>
                  <a:t>The OPF is nonconvex only because of the following quadratic constraints and the voltage-related constraint </a:t>
                </a:r>
                <a14:m>
                  <m:oMath xmlns:m="http://schemas.openxmlformats.org/officeDocument/2006/math">
                    <m:bar>
                      <m:barPr>
                        <m:ctrlPr>
                          <a:rPr lang="en-US" sz="1600" i="1">
                            <a:latin typeface="Cambria Math" panose="02040503050406030204" pitchFamily="18" charset="0"/>
                            <a:ea typeface="Cambria Math" panose="02040503050406030204" pitchFamily="18" charset="0"/>
                          </a:rPr>
                        </m:ctrlPr>
                      </m:barPr>
                      <m:e>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bar>
                    <m:r>
                      <a:rPr lang="en-US" sz="1600" i="1">
                        <a:latin typeface="Cambria Math" panose="02040503050406030204" pitchFamily="18" charset="0"/>
                        <a:ea typeface="Cambria Math" panose="02040503050406030204" pitchFamily="18" charset="0"/>
                      </a:rPr>
                      <m:t>≤ </m:t>
                    </m:r>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d>
                    <m:r>
                      <a:rPr lang="en-US" sz="1600" i="1">
                        <a:latin typeface="Cambria Math" panose="02040503050406030204" pitchFamily="18" charset="0"/>
                        <a:ea typeface="Cambria Math" panose="02040503050406030204" pitchFamily="18" charset="0"/>
                      </a:rPr>
                      <m:t>≤</m:t>
                    </m:r>
                    <m:bar>
                      <m:barPr>
                        <m:pos m:val="top"/>
                        <m:ctrlPr>
                          <a:rPr lang="en-US" sz="1600" i="1">
                            <a:latin typeface="Cambria Math" panose="02040503050406030204" pitchFamily="18" charset="0"/>
                            <a:ea typeface="Cambria Math" panose="02040503050406030204" pitchFamily="18" charset="0"/>
                          </a:rPr>
                        </m:ctrlPr>
                      </m:barPr>
                      <m:e>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𝜙</m:t>
                            </m:r>
                          </m:sup>
                        </m:sSubSup>
                      </m:e>
                    </m:bar>
                  </m:oMath>
                </a14:m>
                <a:endParaRPr lang="en-US" sz="2000" dirty="0"/>
              </a:p>
              <a:p>
                <a:r>
                  <a:rPr lang="en-US" sz="2000" dirty="0"/>
                  <a:t>  </a:t>
                </a:r>
              </a:p>
              <a:p>
                <a:pPr algn="just"/>
                <a:endParaRPr lang="en-US" sz="2000" dirty="0"/>
              </a:p>
              <a:p>
                <a:pPr algn="just"/>
                <a:r>
                  <a:rPr lang="en-US" sz="2000" dirty="0"/>
                  <a:t>  </a:t>
                </a:r>
              </a:p>
              <a:p>
                <a:pPr algn="just"/>
                <a:endParaRPr lang="en-US" dirty="0"/>
              </a:p>
              <a:p>
                <a:pPr algn="just"/>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66218" y="733338"/>
                <a:ext cx="8796806" cy="2433038"/>
              </a:xfrm>
              <a:prstGeom prst="rect">
                <a:avLst/>
              </a:prstGeom>
              <a:blipFill>
                <a:blip r:embed="rId3"/>
                <a:stretch>
                  <a:fillRect l="-347" t="-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076545" y="3234820"/>
                <a:ext cx="5451453" cy="1968872"/>
              </a:xfrm>
              <a:prstGeom prst="rect">
                <a:avLst/>
              </a:prstGeom>
            </p:spPr>
            <p:txBody>
              <a:bodyPr wrap="square">
                <a:spAutoFit/>
              </a:bodyPr>
              <a:lstStyle/>
              <a:p>
                <a14:m>
                  <m:oMath xmlns:m="http://schemas.openxmlformats.org/officeDocument/2006/math">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𝑖𝑗</m:t>
                                  </m:r>
                                </m:sub>
                              </m:sSub>
                            </m:e>
                          </m:mr>
                        </m:m>
                      </m:e>
                    </m:d>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𝑖𝑗</m:t>
                                      </m:r>
                                    </m:sub>
                                  </m:sSub>
                                </m:e>
                              </m:mr>
                            </m:m>
                          </m:e>
                        </m:d>
                      </m:e>
                      <m:sup>
                        <m:r>
                          <a:rPr lang="en-US" sz="1600" i="1">
                            <a:latin typeface="Cambria Math" panose="02040503050406030204" pitchFamily="18" charset="0"/>
                          </a:rPr>
                          <m:t>𝐻</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𝑖</m:t>
                                  </m:r>
                                </m:sub>
                              </m:sSub>
                            </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rPr>
                                    <m:t>𝑖𝑗</m:t>
                                  </m:r>
                                </m:sub>
                              </m:sSub>
                            </m:e>
                          </m:m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𝑖𝑗</m:t>
                                  </m:r>
                                </m:sub>
                                <m:sup>
                                  <m:r>
                                    <a:rPr lang="en-US" sz="1600" i="1">
                                      <a:latin typeface="Cambria Math" panose="02040503050406030204" pitchFamily="18" charset="0"/>
                                    </a:rPr>
                                    <m:t>𝐻</m:t>
                                  </m:r>
                                </m:sup>
                              </m:sSubSup>
                            </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𝑖𝑗</m:t>
                                  </m:r>
                                </m:sub>
                              </m:sSub>
                            </m:e>
                          </m:mr>
                        </m:m>
                      </m:e>
                    </m:d>
                  </m:oMath>
                </a14:m>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≽0</m:t>
                    </m:r>
                    <m:r>
                      <m:rPr>
                        <m:nor/>
                      </m:rPr>
                      <a:rPr lang="en-US" sz="1600" dirty="0"/>
                      <m:t>,</m:t>
                    </m:r>
                    <m:r>
                      <a:rPr lang="en-US" sz="1600" i="1" dirty="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oMath>
                </a14:m>
                <a:endParaRPr lang="en-US" sz="1600" dirty="0"/>
              </a:p>
              <a:p>
                <a:r>
                  <a:rPr lang="en-US" sz="1600" dirty="0">
                    <a:latin typeface="Times New Roman" panose="02020603050405020304" pitchFamily="18" charset="0"/>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a:p>
                <a14:m>
                  <m:oMath xmlns:m="http://schemas.openxmlformats.org/officeDocument/2006/math">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Sub>
                            </m:e>
                          </m:mr>
                        </m:m>
                      </m:e>
                    </m:d>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mr>
                              <m:m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sub>
                                  </m:sSub>
                                </m:e>
                              </m:mr>
                            </m:m>
                          </m:e>
                        </m:d>
                      </m:e>
                      <m:sup>
                        <m:r>
                          <a:rPr lang="en-US" sz="1600" i="1">
                            <a:latin typeface="Cambria Math" panose="02040503050406030204" pitchFamily="18" charset="0"/>
                          </a:rPr>
                          <m:t>𝐻</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𝑖</m:t>
                                  </m:r>
                                </m:sub>
                              </m:sSub>
                            </m:e>
                            <m:e>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𝑖𝑗</m:t>
                                  </m:r>
                                </m:sub>
                              </m:sSub>
                            </m:e>
                          </m:mr>
                          <m:mr>
                            <m:e>
                              <m:sSubSup>
                                <m:sSubSupPr>
                                  <m:ctrlPr>
                                    <a:rPr lang="en-US" sz="1600" i="1">
                                      <a:latin typeface="Cambria Math" panose="02040503050406030204" pitchFamily="18" charset="0"/>
                                    </a:rPr>
                                  </m:ctrlPr>
                                </m:sSubSupPr>
                                <m:e>
                                  <m:r>
                                    <a:rPr lang="en-US" sz="1600" i="1">
                                      <a:latin typeface="Cambria Math" panose="02040503050406030204" pitchFamily="18" charset="0"/>
                                    </a:rPr>
                                    <m:t>𝑋</m:t>
                                  </m:r>
                                </m:e>
                                <m:sub>
                                  <m:r>
                                    <a:rPr lang="en-US" sz="1600" i="1">
                                      <a:latin typeface="Cambria Math" panose="02040503050406030204" pitchFamily="18" charset="0"/>
                                    </a:rPr>
                                    <m:t>𝑖𝑗</m:t>
                                  </m:r>
                                </m:sub>
                                <m:sup>
                                  <m:r>
                                    <a:rPr lang="en-US" sz="1600" i="1">
                                      <a:latin typeface="Cambria Math" panose="02040503050406030204" pitchFamily="18" charset="0"/>
                                    </a:rPr>
                                    <m:t>𝐻</m:t>
                                  </m:r>
                                </m:sup>
                              </m:sSubSup>
                            </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rPr>
                                    <m:t>𝑖𝑗</m:t>
                                  </m:r>
                                </m:sub>
                              </m:sSub>
                            </m:e>
                          </m:mr>
                        </m:m>
                      </m:e>
                    </m:d>
                  </m:oMath>
                </a14:m>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≽0</m:t>
                    </m:r>
                    <m:r>
                      <m:rPr>
                        <m:nor/>
                      </m:rPr>
                      <a:rPr lang="en-US" sz="1600" dirty="0"/>
                      <m:t>, </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endParaRPr lang="en-US" sz="1600" dirty="0"/>
              </a:p>
              <a:p>
                <a:endParaRPr lang="en-US" sz="1600" dirty="0">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076545" y="3234820"/>
                <a:ext cx="5451453" cy="19688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657600" y="5171168"/>
                <a:ext cx="2824360" cy="276999"/>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r>
                  <a:rPr lang="en-US" sz="1800" dirty="0"/>
                  <a:t>,</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𝒩</m:t>
                    </m:r>
                  </m:oMath>
                </a14:m>
                <a:endParaRPr lang="en-US" sz="1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657600" y="5171168"/>
                <a:ext cx="2824360" cy="276999"/>
              </a:xfrm>
              <a:prstGeom prst="rect">
                <a:avLst/>
              </a:prstGeom>
              <a:blipFill>
                <a:blip r:embed="rId5"/>
                <a:stretch>
                  <a:fillRect l="-2160"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37870" y="2756521"/>
                <a:ext cx="8619693"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Positive semidefinite constraints </a:t>
                </a:r>
                <a14:m>
                  <m:oMath xmlns:m="http://schemas.openxmlformats.org/officeDocument/2006/math">
                    <m:r>
                      <a:rPr lang="en-US" sz="1600" i="1">
                        <a:latin typeface="Cambria Math" panose="02040503050406030204" pitchFamily="18" charset="0"/>
                        <a:cs typeface="Times New Roman" panose="02020603050405020304" pitchFamily="18" charset="0"/>
                      </a:rPr>
                      <m:t>𝑋</m:t>
                    </m:r>
                    <m:sSup>
                      <m:sSupPr>
                        <m:ctrlPr>
                          <a:rPr lang="en-US" sz="1600" i="1">
                            <a:latin typeface="Cambria Math" panose="02040503050406030204" pitchFamily="18" charset="0"/>
                            <a:cs typeface="Times New Roman" panose="02020603050405020304" pitchFamily="18" charset="0"/>
                          </a:rPr>
                        </m:ctrlPr>
                      </m:sSupPr>
                      <m:e>
                        <m:r>
                          <a:rPr lang="en-US" sz="1600" i="1">
                            <a:latin typeface="Cambria Math" panose="02040503050406030204" pitchFamily="18" charset="0"/>
                            <a:cs typeface="Times New Roman" panose="02020603050405020304" pitchFamily="18" charset="0"/>
                          </a:rPr>
                          <m:t>𝑋</m:t>
                        </m:r>
                      </m:e>
                      <m:sup>
                        <m:r>
                          <a:rPr lang="en-US" sz="1600" i="1">
                            <a:latin typeface="Cambria Math" panose="02040503050406030204" pitchFamily="18" charset="0"/>
                            <a:cs typeface="Times New Roman" panose="02020603050405020304" pitchFamily="18" charset="0"/>
                          </a:rPr>
                          <m:t>𝐻</m:t>
                        </m:r>
                      </m:sup>
                    </m:sSup>
                    <m:r>
                      <a:rPr lang="en-US" sz="1600" i="1">
                        <a:latin typeface="Cambria Math" panose="02040503050406030204" pitchFamily="18" charset="0"/>
                        <a:ea typeface="Cambria Math" panose="02040503050406030204" pitchFamily="18" charset="0"/>
                        <a:cs typeface="Times New Roman" panose="02020603050405020304" pitchFamily="18" charset="0"/>
                      </a:rPr>
                      <m:t>≥0</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7870" y="2756521"/>
                <a:ext cx="8619693" cy="338554"/>
              </a:xfrm>
              <a:prstGeom prst="rect">
                <a:avLst/>
              </a:prstGeom>
              <a:blipFill>
                <a:blip r:embed="rId10"/>
                <a:stretch>
                  <a:fillRect l="-354"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62200" y="1450674"/>
                <a:ext cx="991105" cy="294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ℓ</m:t>
                          </m:r>
                        </m:e>
                        <m:sub>
                          <m:r>
                            <a:rPr lang="en-US" sz="1600" i="1">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𝑰</m:t>
                          </m:r>
                        </m:e>
                        <m:sub>
                          <m:r>
                            <a:rPr lang="en-US" sz="1600" b="1" i="1">
                              <a:latin typeface="Cambria Math" panose="02040503050406030204" pitchFamily="18" charset="0"/>
                            </a:rPr>
                            <m:t>𝒊𝒋</m:t>
                          </m:r>
                        </m:sub>
                      </m:sSub>
                      <m:sSubSup>
                        <m:sSubSupPr>
                          <m:ctrlPr>
                            <a:rPr lang="en-US" sz="1600" b="1" i="1" smtClean="0">
                              <a:latin typeface="Cambria Math" panose="02040503050406030204" pitchFamily="18" charset="0"/>
                            </a:rPr>
                          </m:ctrlPr>
                        </m:sSubSupPr>
                        <m:e>
                          <m:r>
                            <a:rPr lang="en-US" sz="1600" b="1" i="1" smtClean="0">
                              <a:latin typeface="Cambria Math" panose="02040503050406030204" pitchFamily="18" charset="0"/>
                            </a:rPr>
                            <m:t>𝑰</m:t>
                          </m:r>
                        </m:e>
                        <m:sub>
                          <m:r>
                            <a:rPr lang="en-US" sz="1600" b="1" i="1" smtClean="0">
                              <a:latin typeface="Cambria Math" panose="02040503050406030204" pitchFamily="18" charset="0"/>
                            </a:rPr>
                            <m:t>𝒊𝒋</m:t>
                          </m:r>
                        </m:sub>
                        <m:sup>
                          <m:r>
                            <a:rPr lang="en-US" sz="1600" b="1" i="1" smtClean="0">
                              <a:latin typeface="Cambria Math" panose="02040503050406030204" pitchFamily="18" charset="0"/>
                            </a:rPr>
                            <m:t>𝑯</m:t>
                          </m:r>
                        </m:sup>
                      </m:sSubSup>
                    </m:oMath>
                  </m:oMathPara>
                </a14:m>
                <a:endParaRPr lang="en-US" sz="16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2362200" y="1450674"/>
                <a:ext cx="991105" cy="294376"/>
              </a:xfrm>
              <a:prstGeom prst="rect">
                <a:avLst/>
              </a:prstGeom>
              <a:blipFill>
                <a:blip r:embed="rId11"/>
                <a:stretch>
                  <a:fillRect l="-4321" r="-123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57400" y="2390844"/>
                <a:ext cx="2038291" cy="294376"/>
              </a:xfrm>
              <a:prstGeom prst="rect">
                <a:avLst/>
              </a:prstGeom>
              <a:noFill/>
            </p:spPr>
            <p:txBody>
              <a:bodyPr wrap="square" lIns="0" tIns="0" rIns="0" bIns="0" rtlCol="0">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𝑆</m:t>
                        </m:r>
                      </m:e>
                      <m:sub>
                        <m:r>
                          <a:rPr lang="en-US" sz="1600" i="1">
                            <a:latin typeface="Cambria Math" panose="02040503050406030204" pitchFamily="18" charset="0"/>
                          </a:rPr>
                          <m:t>𝑖𝑗</m:t>
                        </m:r>
                      </m:sub>
                    </m:sSub>
                    <m:r>
                      <a:rPr lang="en-US" sz="1600" b="0" i="1" smtClean="0">
                        <a:latin typeface="Cambria Math" panose="02040503050406030204" pitchFamily="18" charset="0"/>
                      </a:rPr>
                      <m:t>=</m:t>
                    </m:r>
                    <m:sSub>
                      <m:sSubPr>
                        <m:ctrlPr>
                          <a:rPr lang="en-US" sz="1600" b="1" i="1">
                            <a:latin typeface="Cambria Math" panose="02040503050406030204" pitchFamily="18" charset="0"/>
                          </a:rPr>
                        </m:ctrlPr>
                      </m:sSubPr>
                      <m:e>
                        <m:r>
                          <a:rPr lang="en-US" sz="1600" b="1" i="1" smtClean="0">
                            <a:latin typeface="Cambria Math" panose="02040503050406030204" pitchFamily="18" charset="0"/>
                          </a:rPr>
                          <m:t>𝑽</m:t>
                        </m:r>
                      </m:e>
                      <m:sub>
                        <m:r>
                          <a:rPr lang="en-US" sz="1600" b="1" i="1">
                            <a:latin typeface="Cambria Math" panose="02040503050406030204" pitchFamily="18" charset="0"/>
                          </a:rPr>
                          <m:t>𝒊</m:t>
                        </m:r>
                      </m:sub>
                    </m:sSub>
                    <m:sSubSup>
                      <m:sSubSupPr>
                        <m:ctrlPr>
                          <a:rPr lang="en-US" sz="1600" b="1" i="1" smtClean="0">
                            <a:latin typeface="Cambria Math" panose="02040503050406030204" pitchFamily="18" charset="0"/>
                          </a:rPr>
                        </m:ctrlPr>
                      </m:sSubSupPr>
                      <m:e>
                        <m:r>
                          <a:rPr lang="en-US" sz="1600" b="1" i="1" smtClean="0">
                            <a:latin typeface="Cambria Math" panose="02040503050406030204" pitchFamily="18" charset="0"/>
                          </a:rPr>
                          <m:t>𝑰</m:t>
                        </m:r>
                      </m:e>
                      <m:sub>
                        <m:r>
                          <a:rPr lang="en-US" sz="1600" b="1" i="1" smtClean="0">
                            <a:latin typeface="Cambria Math" panose="02040503050406030204" pitchFamily="18" charset="0"/>
                          </a:rPr>
                          <m:t>𝒊𝒋</m:t>
                        </m:r>
                      </m:sub>
                      <m:sup>
                        <m:r>
                          <a:rPr lang="en-US" sz="1600" b="1" i="1" smtClean="0">
                            <a:latin typeface="Cambria Math" panose="02040503050406030204" pitchFamily="18" charset="0"/>
                          </a:rPr>
                          <m:t>𝑯</m:t>
                        </m:r>
                      </m:sup>
                    </m:sSubSup>
                  </m:oMath>
                </a14:m>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𝑗</m:t>
                    </m:r>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7400" y="2390844"/>
                <a:ext cx="2038291" cy="294376"/>
              </a:xfrm>
              <a:prstGeom prst="rect">
                <a:avLst/>
              </a:prstGeom>
              <a:blipFill>
                <a:blip r:embed="rId12"/>
                <a:stretch>
                  <a:fillRect l="-3593" t="-1458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057400" y="1895668"/>
                <a:ext cx="2038291" cy="262892"/>
              </a:xfrm>
              <a:prstGeom prst="rect">
                <a:avLst/>
              </a:prstGeom>
              <a:noFill/>
            </p:spPr>
            <p:txBody>
              <a:bodyPr wrap="square" lIns="0" tIns="0" rIns="0" bIns="0" rtlCol="0">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𝑋</m:t>
                        </m:r>
                      </m:e>
                      <m:sub>
                        <m:r>
                          <a:rPr lang="en-US" sz="1600" i="1">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1" i="1">
                            <a:latin typeface="Cambria Math" panose="02040503050406030204" pitchFamily="18" charset="0"/>
                          </a:rPr>
                        </m:ctrlPr>
                      </m:sSubPr>
                      <m:e>
                        <m:r>
                          <a:rPr lang="en-US" sz="1600" b="1" i="1" smtClean="0">
                            <a:latin typeface="Cambria Math" panose="02040503050406030204" pitchFamily="18" charset="0"/>
                          </a:rPr>
                          <m:t>𝑽</m:t>
                        </m:r>
                      </m:e>
                      <m:sub>
                        <m:r>
                          <a:rPr lang="en-US" sz="1600" b="1" i="1">
                            <a:latin typeface="Cambria Math" panose="02040503050406030204" pitchFamily="18" charset="0"/>
                          </a:rPr>
                          <m:t>𝒊</m:t>
                        </m:r>
                      </m:sub>
                    </m:sSub>
                    <m:sSubSup>
                      <m:sSubSupPr>
                        <m:ctrlPr>
                          <a:rPr lang="en-US" sz="1600" b="1" i="1" smtClean="0">
                            <a:latin typeface="Cambria Math" panose="02040503050406030204" pitchFamily="18" charset="0"/>
                          </a:rPr>
                        </m:ctrlPr>
                      </m:sSubSupPr>
                      <m:e>
                        <m:r>
                          <a:rPr lang="en-US" sz="1600" b="1" i="1" smtClean="0">
                            <a:latin typeface="Cambria Math" panose="02040503050406030204" pitchFamily="18" charset="0"/>
                          </a:rPr>
                          <m:t>𝑰</m:t>
                        </m:r>
                      </m:e>
                      <m:sub>
                        <m:r>
                          <a:rPr lang="en-US" sz="1600" b="1" i="1" smtClean="0">
                            <a:latin typeface="Cambria Math" panose="02040503050406030204" pitchFamily="18" charset="0"/>
                          </a:rPr>
                          <m:t>𝒊</m:t>
                        </m:r>
                      </m:sub>
                      <m:sup>
                        <m:r>
                          <a:rPr lang="en-US" sz="1600" b="1" i="1" smtClean="0">
                            <a:latin typeface="Cambria Math" panose="02040503050406030204" pitchFamily="18" charset="0"/>
                          </a:rPr>
                          <m:t>𝑯</m:t>
                        </m:r>
                      </m:sup>
                    </m:sSubSup>
                  </m:oMath>
                </a14:m>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𝒩</m:t>
                    </m:r>
                  </m:oMath>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57400" y="1895668"/>
                <a:ext cx="2038291" cy="262892"/>
              </a:xfrm>
              <a:prstGeom prst="rect">
                <a:avLst/>
              </a:prstGeom>
              <a:blipFill>
                <a:blip r:embed="rId13"/>
                <a:stretch>
                  <a:fillRect l="-3593" t="-18605" b="-46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91792" y="1540584"/>
                <a:ext cx="3938998" cy="6460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panose="02040503050406030204" pitchFamily="18" charset="0"/>
                            </a:rPr>
                          </m:ctrlPr>
                        </m:naryPr>
                        <m:sub>
                          <m:r>
                            <m:rPr>
                              <m:brk m:alnAt="7"/>
                            </m:rPr>
                            <a:rPr lang="en-US" sz="1200" b="0" i="1" smtClean="0">
                              <a:latin typeface="Cambria Math" panose="02040503050406030204" pitchFamily="18" charset="0"/>
                            </a:rPr>
                            <m:t>𝑘</m:t>
                          </m:r>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𝑖</m:t>
                          </m:r>
                        </m:sub>
                        <m:sup/>
                        <m:e>
                          <m:r>
                            <a:rPr lang="en-US" sz="1200" b="0" i="1" smtClean="0">
                              <a:latin typeface="Cambria Math" panose="02040503050406030204" pitchFamily="18" charset="0"/>
                            </a:rPr>
                            <m:t>𝑑𝑖𝑎𝑔</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𝑘𝑖</m:t>
                              </m:r>
                            </m:sub>
                          </m:sSub>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𝑘𝑖</m:t>
                              </m:r>
                            </m:sub>
                          </m:sSub>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ℓ</m:t>
                              </m:r>
                            </m:e>
                            <m:sub>
                              <m:r>
                                <a:rPr lang="en-US" sz="1200" i="1">
                                  <a:latin typeface="Cambria Math" panose="02040503050406030204" pitchFamily="18" charset="0"/>
                                </a:rPr>
                                <m:t>𝑘𝑖</m:t>
                              </m:r>
                            </m:sub>
                          </m:sSub>
                          <m:r>
                            <a:rPr lang="en-US" sz="1200" b="0" i="1" smtClean="0">
                              <a:latin typeface="Cambria Math" panose="02040503050406030204" pitchFamily="18" charset="0"/>
                            </a:rPr>
                            <m:t>)</m:t>
                          </m:r>
                        </m:e>
                      </m:nary>
                      <m:r>
                        <a:rPr lang="en-US" sz="1200" b="0" i="1" smtClean="0">
                          <a:latin typeface="Cambria Math" panose="02040503050406030204" pitchFamily="18" charset="0"/>
                        </a:rPr>
                        <m:t>−</m:t>
                      </m:r>
                      <m:nary>
                        <m:naryPr>
                          <m:chr m:val="∑"/>
                          <m:supHide m:val="on"/>
                          <m:ctrlPr>
                            <a:rPr lang="en-US" sz="1200" i="1">
                              <a:latin typeface="Cambria Math" panose="02040503050406030204" pitchFamily="18" charset="0"/>
                            </a:rPr>
                          </m:ctrlPr>
                        </m:naryPr>
                        <m:sub>
                          <m:r>
                            <m:rPr>
                              <m:brk m:alnAt="7"/>
                            </m:rPr>
                            <a:rPr lang="en-US" sz="1200" i="1">
                              <a:latin typeface="Cambria Math" panose="02040503050406030204" pitchFamily="18" charset="0"/>
                            </a:rPr>
                            <m:t>𝑘</m:t>
                          </m:r>
                          <m:r>
                            <a:rPr lang="en-US" sz="1200" i="1">
                              <a:latin typeface="Cambria Math" panose="02040503050406030204" pitchFamily="18" charset="0"/>
                            </a:rPr>
                            <m:t>:</m:t>
                          </m:r>
                          <m:r>
                            <a:rPr lang="en-US" sz="1200" i="1">
                              <a:latin typeface="Cambria Math" panose="02040503050406030204" pitchFamily="18" charset="0"/>
                            </a:rPr>
                            <m:t>𝑘</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𝑖</m:t>
                          </m:r>
                        </m:sub>
                        <m:sup/>
                        <m:e>
                          <m:r>
                            <a:rPr lang="en-US" sz="1200" i="1">
                              <a:latin typeface="Cambria Math" panose="02040503050406030204" pitchFamily="18" charset="0"/>
                            </a:rPr>
                            <m:t>𝑑𝑖𝑎𝑔</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b="0" i="1" smtClean="0">
                                      <a:latin typeface="Cambria Math" panose="02040503050406030204" pitchFamily="18" charset="0"/>
                                    </a:rPr>
                                    <m:t>𝑖𝑗</m:t>
                                  </m:r>
                                </m:sub>
                              </m:sSub>
                            </m:e>
                          </m:d>
                        </m:e>
                      </m:nary>
                    </m:oMath>
                  </m:oMathPara>
                </a14:m>
                <a:endParaRPr lang="en-US" sz="1200" dirty="0"/>
              </a:p>
              <a:p>
                <a:r>
                  <a:rPr lang="en-US" sz="1200" dirty="0"/>
                  <a:t>= </a:t>
                </a:r>
                <a14:m>
                  <m:oMath xmlns:m="http://schemas.openxmlformats.org/officeDocument/2006/math">
                    <m:r>
                      <a:rPr lang="en-US" sz="1200" i="1">
                        <a:latin typeface="Cambria Math" panose="02040503050406030204" pitchFamily="18" charset="0"/>
                      </a:rPr>
                      <m:t>𝑑𝑖𝑎𝑔</m:t>
                    </m:r>
                    <m:r>
                      <a:rPr lang="en-US" sz="1200" i="1">
                        <a:latin typeface="Cambria Math" panose="02040503050406030204" pitchFamily="18" charset="0"/>
                      </a:rPr>
                      <m:t>(</m:t>
                    </m:r>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𝑽</m:t>
                        </m:r>
                      </m:e>
                      <m:sub>
                        <m:r>
                          <a:rPr lang="en-US" sz="1200" b="1" i="1" smtClean="0">
                            <a:latin typeface="Cambria Math" panose="02040503050406030204" pitchFamily="18" charset="0"/>
                          </a:rPr>
                          <m:t>𝒊</m:t>
                        </m:r>
                      </m:sub>
                    </m:sSub>
                    <m:sSubSup>
                      <m:sSubSupPr>
                        <m:ctrlPr>
                          <a:rPr lang="en-US" sz="1200" b="1" i="1" smtClean="0">
                            <a:latin typeface="Cambria Math" panose="02040503050406030204" pitchFamily="18" charset="0"/>
                          </a:rPr>
                        </m:ctrlPr>
                      </m:sSubSupPr>
                      <m:e>
                        <m:r>
                          <a:rPr lang="en-US" sz="1200" b="1" i="1" smtClean="0">
                            <a:latin typeface="Cambria Math" panose="02040503050406030204" pitchFamily="18" charset="0"/>
                          </a:rPr>
                          <m:t>𝑽</m:t>
                        </m:r>
                      </m:e>
                      <m:sub>
                        <m:r>
                          <a:rPr lang="en-US" sz="1200" b="1" i="1" smtClean="0">
                            <a:latin typeface="Cambria Math" panose="02040503050406030204" pitchFamily="18" charset="0"/>
                          </a:rPr>
                          <m:t>𝒊</m:t>
                        </m:r>
                      </m:sub>
                      <m:sup>
                        <m:r>
                          <a:rPr lang="en-US" sz="1200" b="1" i="1" smtClean="0">
                            <a:latin typeface="Cambria Math" panose="02040503050406030204" pitchFamily="18" charset="0"/>
                          </a:rPr>
                          <m:t>𝑯</m:t>
                        </m:r>
                      </m:sup>
                    </m:sSubSup>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𝑦</m:t>
                        </m:r>
                      </m:e>
                      <m:sub>
                        <m:r>
                          <a:rPr lang="en-US" sz="1200" i="1">
                            <a:latin typeface="Cambria Math" panose="02040503050406030204" pitchFamily="18" charset="0"/>
                          </a:rPr>
                          <m:t>𝑖</m:t>
                        </m:r>
                      </m:sub>
                      <m:sup>
                        <m:r>
                          <a:rPr lang="en-US" sz="1200" i="1">
                            <a:latin typeface="Cambria Math" panose="02040503050406030204" pitchFamily="18" charset="0"/>
                          </a:rPr>
                          <m:t>𝐻</m:t>
                        </m:r>
                      </m:sup>
                    </m:sSubSup>
                    <m:r>
                      <a:rPr lang="en-US" sz="1200" i="1">
                        <a:latin typeface="Cambria Math" panose="02040503050406030204" pitchFamily="18" charset="0"/>
                      </a:rPr>
                      <m:t>)</m:t>
                    </m:r>
                  </m:oMath>
                </a14:m>
                <a:r>
                  <a:rPr lang="en-US" sz="1200" dirty="0"/>
                  <a:t>+</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𝑠</m:t>
                        </m:r>
                      </m:e>
                      <m:sub>
                        <m:r>
                          <a:rPr lang="en-US" sz="1200" i="1">
                            <a:latin typeface="Cambria Math" panose="02040503050406030204" pitchFamily="18" charset="0"/>
                          </a:rPr>
                          <m:t>𝑌</m:t>
                        </m:r>
                        <m:r>
                          <a:rPr lang="en-US" sz="1200" i="1">
                            <a:latin typeface="Cambria Math" panose="02040503050406030204" pitchFamily="18" charset="0"/>
                          </a:rPr>
                          <m:t>,</m:t>
                        </m:r>
                        <m:r>
                          <a:rPr lang="en-US" sz="1200" i="1">
                            <a:latin typeface="Cambria Math" panose="02040503050406030204" pitchFamily="18" charset="0"/>
                          </a:rPr>
                          <m:t>𝑖</m:t>
                        </m:r>
                      </m:sub>
                    </m:sSub>
                  </m:oMath>
                </a14:m>
                <a:r>
                  <a:rPr lang="en-US" sz="1200" dirty="0"/>
                  <a:t>+ </a:t>
                </a:r>
                <a14:m>
                  <m:oMath xmlns:m="http://schemas.openxmlformats.org/officeDocument/2006/math">
                    <m:r>
                      <a:rPr lang="en-US" sz="1200" i="1">
                        <a:latin typeface="Cambria Math" panose="02040503050406030204" pitchFamily="18" charset="0"/>
                      </a:rPr>
                      <m:t>𝑑𝑖𝑎𝑔</m:t>
                    </m:r>
                    <m:r>
                      <a:rPr lang="en-US" sz="1200" i="1">
                        <a:latin typeface="Cambria Math" panose="02040503050406030204" pitchFamily="18" charset="0"/>
                      </a:rPr>
                      <m:t>(</m:t>
                    </m:r>
                    <m:r>
                      <m:rPr>
                        <m:sty m:val="p"/>
                      </m:rPr>
                      <a:rPr lang="el-GR" sz="1200" i="1">
                        <a:latin typeface="Cambria Math" panose="02040503050406030204" pitchFamily="18" charset="0"/>
                        <a:ea typeface="Cambria Math" panose="02040503050406030204" pitchFamily="18" charset="0"/>
                      </a:rPr>
                      <m:t>Γ</m:t>
                    </m:r>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oMath>
                </a14:m>
                <a:r>
                  <a:rPr lang="en-US" sz="1200" dirty="0"/>
                  <a:t> , </a:t>
                </a:r>
                <a14:m>
                  <m:oMath xmlns:m="http://schemas.openxmlformats.org/officeDocument/2006/math">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𝒩</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891792" y="1540584"/>
                <a:ext cx="3938998" cy="646074"/>
              </a:xfrm>
              <a:prstGeom prst="rect">
                <a:avLst/>
              </a:prstGeom>
              <a:blipFill>
                <a:blip r:embed="rId14"/>
                <a:stretch>
                  <a:fillRect l="-2318" t="-104717" b="-113208"/>
                </a:stretch>
              </a:blipFill>
            </p:spPr>
            <p:txBody>
              <a:bodyPr/>
              <a:lstStyle/>
              <a:p>
                <a:r>
                  <a:rPr lang="en-US">
                    <a:noFill/>
                  </a:rPr>
                  <a:t> </a:t>
                </a:r>
              </a:p>
            </p:txBody>
          </p:sp>
        </mc:Fallback>
      </mc:AlternateContent>
    </p:spTree>
    <p:extLst>
      <p:ext uri="{BB962C8B-B14F-4D97-AF65-F5344CB8AC3E}">
        <p14:creationId xmlns:p14="http://schemas.microsoft.com/office/powerpoint/2010/main" val="115227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6" name="Rectangle 5"/>
          <p:cNvSpPr/>
          <p:nvPr/>
        </p:nvSpPr>
        <p:spPr>
          <a:xfrm>
            <a:off x="103838" y="5569439"/>
            <a:ext cx="8887761" cy="400110"/>
          </a:xfrm>
          <a:prstGeom prst="rect">
            <a:avLst/>
          </a:prstGeom>
        </p:spPr>
        <p:txBody>
          <a:bodyPr wrap="square">
            <a:spAutoFit/>
          </a:bodyPr>
          <a:lstStyle/>
          <a:p>
            <a:r>
              <a:rPr lang="en-US" sz="1000" dirty="0"/>
              <a:t>[</a:t>
            </a:r>
            <a:r>
              <a:rPr lang="en-US" altLang="zh-CN" sz="1000" dirty="0"/>
              <a:t>5</a:t>
            </a:r>
            <a:r>
              <a:rPr lang="en-US" sz="1000" dirty="0"/>
              <a:t>] Zhao, </a:t>
            </a:r>
            <a:r>
              <a:rPr lang="en-US" sz="1000" dirty="0" err="1"/>
              <a:t>Changhong</a:t>
            </a:r>
            <a:r>
              <a:rPr lang="en-US" sz="1000" dirty="0"/>
              <a:t>, Emiliano </a:t>
            </a:r>
            <a:r>
              <a:rPr lang="en-US" sz="1000" dirty="0" err="1"/>
              <a:t>Dall’Anese</a:t>
            </a:r>
            <a:r>
              <a:rPr lang="en-US" sz="1000" dirty="0"/>
              <a:t>, and Steven H. Low. "Convex relaxation of OPF in multiphase radial networks with delta connection." </a:t>
            </a:r>
            <a:r>
              <a:rPr lang="en-US" sz="1000" i="1" dirty="0"/>
              <a:t>Proc. of Bulk Power Systems Dynamics and Control Symposium</a:t>
            </a:r>
            <a:r>
              <a:rPr lang="en-US" sz="1000" dirty="0"/>
              <a:t>. 2017.</a:t>
            </a:r>
          </a:p>
        </p:txBody>
      </p:sp>
      <p:sp>
        <p:nvSpPr>
          <p:cNvPr id="2" name="Rectangle 1"/>
          <p:cNvSpPr/>
          <p:nvPr/>
        </p:nvSpPr>
        <p:spPr>
          <a:xfrm>
            <a:off x="166218" y="777875"/>
            <a:ext cx="8762999" cy="707886"/>
          </a:xfrm>
          <a:prstGeom prst="rect">
            <a:avLst/>
          </a:prstGeom>
        </p:spPr>
        <p:txBody>
          <a:bodyPr wrap="square">
            <a:spAutoFit/>
          </a:bodyPr>
          <a:lstStyle/>
          <a:p>
            <a:pPr algn="just"/>
            <a:endParaRPr lang="en-US" sz="2000" dirty="0"/>
          </a:p>
          <a:p>
            <a:pPr algn="just"/>
            <a:endParaRPr lang="en-US" sz="2000" dirty="0"/>
          </a:p>
        </p:txBody>
      </p:sp>
      <mc:AlternateContent xmlns:mc="http://schemas.openxmlformats.org/markup-compatibility/2006" xmlns:a14="http://schemas.microsoft.com/office/drawing/2010/main">
        <mc:Choice Requires="a14">
          <p:sp>
            <p:nvSpPr>
              <p:cNvPr id="18" name="TextBox 17"/>
              <p:cNvSpPr txBox="1"/>
              <p:nvPr/>
            </p:nvSpPr>
            <p:spPr>
              <a:xfrm>
                <a:off x="995519" y="1705876"/>
                <a:ext cx="2824360" cy="276999"/>
              </a:xfrm>
              <a:prstGeom prst="rect">
                <a:avLst/>
              </a:prstGeom>
              <a:noFill/>
            </p:spPr>
            <p:txBody>
              <a:bodyPr wrap="square" lIns="0" tIns="0" rIns="0" bIns="0" rtlCol="0">
                <a:spAutoFit/>
              </a:bodyPr>
              <a:lstStyle/>
              <a:p>
                <a14:m>
                  <m:oMath xmlns:m="http://schemas.openxmlformats.org/officeDocument/2006/math">
                    <m:r>
                      <a:rPr lang="en-US" sz="1800" b="0" i="1" smtClean="0">
                        <a:latin typeface="Cambria Math" panose="02040503050406030204" pitchFamily="18" charset="0"/>
                        <a:ea typeface="Cambria Math" panose="02040503050406030204" pitchFamily="18" charset="0"/>
                      </a:rPr>
                      <m:t>𝑟𝑎𝑛𝑘</m:t>
                    </m:r>
                    <m:d>
                      <m:dPr>
                        <m:ctrlPr>
                          <a:rPr lang="en-US" sz="1800" b="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d>
                    <m:r>
                      <a:rPr lang="en-US" sz="1800" b="0" i="1" smtClean="0">
                        <a:latin typeface="Cambria Math" panose="02040503050406030204" pitchFamily="18" charset="0"/>
                        <a:ea typeface="Cambria Math" panose="02040503050406030204" pitchFamily="18" charset="0"/>
                      </a:rPr>
                      <m:t>=1</m:t>
                    </m:r>
                  </m:oMath>
                </a14:m>
                <a:r>
                  <a:rPr lang="en-US" sz="1800" dirty="0"/>
                  <a:t>,</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𝒩</m:t>
                    </m:r>
                  </m:oMath>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95519" y="1705876"/>
                <a:ext cx="2824360" cy="276999"/>
              </a:xfrm>
              <a:prstGeom prst="rect">
                <a:avLst/>
              </a:prstGeom>
              <a:blipFill>
                <a:blip r:embed="rId3"/>
                <a:stretch>
                  <a:fillRect l="-3017" t="-2888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7228" y="2355977"/>
                <a:ext cx="3000309" cy="632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𝑟𝑎𝑛𝑘</m:t>
                      </m:r>
                      <m:d>
                        <m:dPr>
                          <m:ctrlPr>
                            <a:rPr lang="en-US" sz="1800" b="0" i="1" smtClean="0">
                              <a:latin typeface="Cambria Math" panose="02040503050406030204" pitchFamily="18" charset="0"/>
                              <a:ea typeface="Cambria Math" panose="02040503050406030204" pitchFamily="18" charset="0"/>
                            </a:rPr>
                          </m:ctrlPr>
                        </m:dPr>
                        <m:e>
                          <m:d>
                            <m:dPr>
                              <m:begChr m:val="["/>
                              <m:endChr m:val="]"/>
                              <m:ctrlPr>
                                <a:rPr lang="en-US" sz="1800" i="1">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rPr>
                                          <m:t>𝑖𝑗</m:t>
                                        </m:r>
                                      </m:sub>
                                    </m:sSub>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𝑆</m:t>
                                        </m:r>
                                      </m:e>
                                      <m:sub>
                                        <m:r>
                                          <a:rPr lang="en-US" sz="1800" i="1">
                                            <a:latin typeface="Cambria Math" panose="02040503050406030204" pitchFamily="18" charset="0"/>
                                          </a:rPr>
                                          <m:t>𝑖𝑗</m:t>
                                        </m:r>
                                      </m:sub>
                                      <m:sup>
                                        <m:r>
                                          <a:rPr lang="en-US" sz="1800" i="1">
                                            <a:latin typeface="Cambria Math" panose="02040503050406030204" pitchFamily="18" charset="0"/>
                                          </a:rPr>
                                          <m:t>𝐻</m:t>
                                        </m:r>
                                      </m:sup>
                                    </m:sSubSup>
                                  </m:e>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ℓ</m:t>
                                        </m:r>
                                      </m:e>
                                      <m:sub>
                                        <m:r>
                                          <a:rPr lang="en-US" sz="1800" i="1">
                                            <a:latin typeface="Cambria Math" panose="02040503050406030204" pitchFamily="18" charset="0"/>
                                          </a:rPr>
                                          <m:t>𝑖𝑗</m:t>
                                        </m:r>
                                      </m:sub>
                                    </m:sSub>
                                  </m:e>
                                </m:mr>
                              </m:m>
                            </m:e>
                          </m:d>
                        </m:e>
                      </m:d>
                      <m:r>
                        <a:rPr lang="en-US" sz="1800" b="0" i="1" smtClean="0">
                          <a:latin typeface="Cambria Math" panose="02040503050406030204" pitchFamily="18" charset="0"/>
                          <a:ea typeface="Cambria Math" panose="02040503050406030204" pitchFamily="18" charset="0"/>
                        </a:rPr>
                        <m:t>=1</m:t>
                      </m:r>
                      <m:r>
                        <m:rPr>
                          <m:nor/>
                        </m:rPr>
                        <a:rPr lang="en-US" sz="1800" dirty="0"/>
                        <m:t>,</m:t>
                      </m:r>
                      <m:r>
                        <m:rPr>
                          <m:nor/>
                        </m:rPr>
                        <a:rPr lang="en-US" sz="1800" dirty="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𝑗</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567228" y="2355977"/>
                <a:ext cx="3000309" cy="6326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7228" y="3271361"/>
                <a:ext cx="3137141" cy="630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𝑟𝑎𝑛𝑘</m:t>
                      </m:r>
                      <m:d>
                        <m:dPr>
                          <m:ctrlPr>
                            <a:rPr lang="en-US" sz="1800" i="1">
                              <a:latin typeface="Cambria Math" panose="02040503050406030204" pitchFamily="18" charset="0"/>
                              <a:ea typeface="Cambria Math" panose="02040503050406030204" pitchFamily="18" charset="0"/>
                            </a:rPr>
                          </m:ctrlPr>
                        </m:dPr>
                        <m:e>
                          <m:d>
                            <m:dPr>
                              <m:begChr m:val="["/>
                              <m:endChr m:val="]"/>
                              <m:ctrlPr>
                                <a:rPr lang="en-US" sz="1800" i="1">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𝑋</m:t>
                                        </m:r>
                                      </m:e>
                                      <m:sub>
                                        <m:r>
                                          <a:rPr lang="en-US" sz="1800" i="1">
                                            <a:latin typeface="Cambria Math" panose="02040503050406030204" pitchFamily="18" charset="0"/>
                                          </a:rPr>
                                          <m:t>𝑖𝑗</m:t>
                                        </m:r>
                                      </m:sub>
                                    </m:sSub>
                                  </m:e>
                                </m:mr>
                                <m:m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𝑋</m:t>
                                        </m:r>
                                      </m:e>
                                      <m:sub>
                                        <m:r>
                                          <a:rPr lang="en-US" sz="1800" i="1">
                                            <a:latin typeface="Cambria Math" panose="02040503050406030204" pitchFamily="18" charset="0"/>
                                          </a:rPr>
                                          <m:t>𝑖𝑗</m:t>
                                        </m:r>
                                      </m:sub>
                                      <m:sup>
                                        <m:r>
                                          <a:rPr lang="en-US" sz="1800" i="1">
                                            <a:latin typeface="Cambria Math" panose="02040503050406030204" pitchFamily="18" charset="0"/>
                                          </a:rPr>
                                          <m:t>𝐻</m:t>
                                        </m:r>
                                      </m:sup>
                                    </m:sSubSup>
                                  </m:e>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ℓ</m:t>
                                        </m:r>
                                      </m:e>
                                      <m:sub>
                                        <m:r>
                                          <a:rPr lang="en-US" sz="1800" i="1">
                                            <a:latin typeface="Cambria Math" panose="02040503050406030204" pitchFamily="18" charset="0"/>
                                          </a:rPr>
                                          <m:t>𝑖𝑗</m:t>
                                        </m:r>
                                      </m:sub>
                                    </m:sSub>
                                  </m:e>
                                </m:mr>
                              </m:m>
                            </m:e>
                          </m:d>
                        </m:e>
                      </m:d>
                      <m:r>
                        <a:rPr lang="en-US" sz="1800" i="1">
                          <a:latin typeface="Cambria Math" panose="02040503050406030204" pitchFamily="18" charset="0"/>
                          <a:ea typeface="Cambria Math" panose="02040503050406030204" pitchFamily="18" charset="0"/>
                        </a:rPr>
                        <m:t>=1</m:t>
                      </m:r>
                      <m:r>
                        <m:rPr>
                          <m:nor/>
                        </m:rPr>
                        <a:rPr lang="en-US" sz="1800" dirty="0"/>
                        <m:t>, </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𝒩</m:t>
                      </m:r>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67228" y="3271361"/>
                <a:ext cx="3137141" cy="630814"/>
              </a:xfrm>
              <a:prstGeom prst="rect">
                <a:avLst/>
              </a:prstGeom>
              <a:blipFill>
                <a:blip r:embed="rId5"/>
                <a:stretch>
                  <a:fillRect b="-971"/>
                </a:stretch>
              </a:blipFill>
            </p:spPr>
            <p:txBody>
              <a:bodyPr/>
              <a:lstStyle/>
              <a:p>
                <a:r>
                  <a:rPr lang="en-US">
                    <a:noFill/>
                  </a:rPr>
                  <a:t> </a:t>
                </a:r>
              </a:p>
            </p:txBody>
          </p:sp>
        </mc:Fallback>
      </mc:AlternateContent>
      <p:sp>
        <p:nvSpPr>
          <p:cNvPr id="23" name="Right Brace 22"/>
          <p:cNvSpPr/>
          <p:nvPr/>
        </p:nvSpPr>
        <p:spPr>
          <a:xfrm>
            <a:off x="3652640" y="1660214"/>
            <a:ext cx="381000" cy="2304081"/>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4191000" y="1600200"/>
                <a:ext cx="4572000" cy="3132974"/>
              </a:xfrm>
              <a:prstGeom prst="rect">
                <a:avLst/>
              </a:prstGeom>
            </p:spPr>
            <p:txBody>
              <a:bodyPr>
                <a:spAutoFit/>
              </a:bodyPr>
              <a:lstStyle/>
              <a:p>
                <a:pPr algn="just"/>
                <a:r>
                  <a:rPr lang="en-US" sz="1600" dirty="0">
                    <a:latin typeface="Times New Roman" panose="02020603050405020304" pitchFamily="18" charset="0"/>
                    <a:cs typeface="Times New Roman" panose="02020603050405020304" pitchFamily="18" charset="0"/>
                  </a:rPr>
                  <a:t>Rank-1 constraints:</a:t>
                </a:r>
              </a:p>
              <a:p>
                <a:pPr marL="285750" indent="-285750" algn="just">
                  <a:buFont typeface="Arial" panose="020B0604020202020204" pitchFamily="34" charset="0"/>
                  <a:buChar char="•"/>
                </a:pPr>
                <a:r>
                  <a:rPr lang="en-US" sz="1600" dirty="0"/>
                  <a:t>The rank of a matrix is an estimate of the number of linearly independent rows or columns of a matrix A.</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matrix has rank 1 because each of its column is a multiple of the first column.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Every rank 1 matrix </a:t>
                </a:r>
                <a14:m>
                  <m:oMath xmlns:m="http://schemas.openxmlformats.org/officeDocument/2006/math">
                    <m:r>
                      <a:rPr lang="en-US" sz="1600" i="1">
                        <a:latin typeface="Cambria Math" panose="02040503050406030204" pitchFamily="18" charset="0"/>
                        <a:cs typeface="Times New Roman" panose="02020603050405020304" pitchFamily="18" charset="0"/>
                      </a:rPr>
                      <m:t>𝐴</m:t>
                    </m:r>
                  </m:oMath>
                </a14:m>
                <a:r>
                  <a:rPr lang="en-US" sz="1600" dirty="0">
                    <a:latin typeface="Times New Roman" panose="02020603050405020304" pitchFamily="18" charset="0"/>
                    <a:cs typeface="Times New Roman" panose="02020603050405020304" pitchFamily="18" charset="0"/>
                  </a:rPr>
                  <a:t> can be written as </a:t>
                </a:r>
                <a14:m>
                  <m:oMath xmlns:m="http://schemas.openxmlformats.org/officeDocument/2006/math">
                    <m:r>
                      <a:rPr lang="en-US" sz="1600" i="1">
                        <a:latin typeface="Cambria Math" panose="02040503050406030204" pitchFamily="18" charset="0"/>
                        <a:cs typeface="Times New Roman" panose="02020603050405020304" pitchFamily="18" charset="0"/>
                      </a:rPr>
                      <m:t>𝐴</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𝑈</m:t>
                    </m:r>
                    <m:sSup>
                      <m:sSupPr>
                        <m:ctrlPr>
                          <a:rPr lang="en-US" sz="1600" b="0" i="1" smtClean="0">
                            <a:latin typeface="Cambria Math" panose="02040503050406030204" pitchFamily="18" charset="0"/>
                            <a:cs typeface="Times New Roman" panose="02020603050405020304" pitchFamily="18" charset="0"/>
                          </a:rPr>
                        </m:ctrlPr>
                      </m:sSupPr>
                      <m:e>
                        <m:r>
                          <a:rPr lang="en-US" sz="1600" b="0" i="1" smtClean="0">
                            <a:latin typeface="Cambria Math" panose="02040503050406030204" pitchFamily="18" charset="0"/>
                            <a:cs typeface="Times New Roman" panose="02020603050405020304" pitchFamily="18" charset="0"/>
                          </a:rPr>
                          <m:t>𝑉</m:t>
                        </m:r>
                      </m:e>
                      <m:sup>
                        <m:r>
                          <a:rPr lang="en-US" sz="1600" b="0" i="1" smtClean="0">
                            <a:latin typeface="Cambria Math" panose="02040503050406030204" pitchFamily="18" charset="0"/>
                            <a:cs typeface="Times New Roman" panose="02020603050405020304" pitchFamily="18" charset="0"/>
                          </a:rPr>
                          <m:t>𝑇</m:t>
                        </m:r>
                      </m:sup>
                    </m:sSup>
                  </m:oMath>
                </a14:m>
                <a:r>
                  <a:rPr lang="en-US" sz="1600" dirty="0">
                    <a:latin typeface="Times New Roman" panose="02020603050405020304" pitchFamily="18" charset="0"/>
                    <a:cs typeface="Times New Roman" panose="02020603050405020304" pitchFamily="18" charset="0"/>
                  </a:rPr>
                  <a:t>, where </a:t>
                </a:r>
                <a14:m>
                  <m:oMath xmlns:m="http://schemas.openxmlformats.org/officeDocument/2006/math">
                    <m:r>
                      <a:rPr lang="en-US" sz="1600" i="1">
                        <a:latin typeface="Cambria Math" panose="02040503050406030204" pitchFamily="18" charset="0"/>
                        <a:cs typeface="Times New Roman" panose="02020603050405020304" pitchFamily="18" charset="0"/>
                      </a:rPr>
                      <m:t>𝑈</m:t>
                    </m:r>
                  </m:oMath>
                </a14:m>
                <a:r>
                  <a:rPr lang="en-US" sz="1600" dirty="0">
                    <a:latin typeface="Times New Roman" panose="02020603050405020304" pitchFamily="18" charset="0"/>
                    <a:cs typeface="Times New Roman" panose="02020603050405020304" pitchFamily="18" charset="0"/>
                  </a:rPr>
                  <a:t> and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𝑉</m:t>
                    </m:r>
                  </m:oMath>
                </a14:m>
                <a:r>
                  <a:rPr lang="en-US" sz="1600" dirty="0">
                    <a:latin typeface="Times New Roman" panose="02020603050405020304" pitchFamily="18" charset="0"/>
                    <a:cs typeface="Times New Roman" panose="02020603050405020304" pitchFamily="18" charset="0"/>
                  </a:rPr>
                  <a:t> are column vector.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example</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Times New Roman" panose="02020603050405020304" pitchFamily="18" charset="0"/>
                        </a:rPr>
                        <m:t>𝐴</m:t>
                      </m:r>
                      <m:r>
                        <a:rPr lang="en-US" sz="1600" i="1">
                          <a:latin typeface="Cambria Math" panose="02040503050406030204" pitchFamily="18" charset="0"/>
                          <a:cs typeface="Times New Roman" panose="02020603050405020304" pitchFamily="18" charset="0"/>
                        </a:rPr>
                        <m:t>=</m:t>
                      </m:r>
                      <m:d>
                        <m:dPr>
                          <m:begChr m:val="["/>
                          <m:endChr m:val="]"/>
                          <m:ctrlPr>
                            <a:rPr lang="en-US" sz="1600" i="1">
                              <a:latin typeface="Cambria Math" panose="02040503050406030204" pitchFamily="18" charset="0"/>
                              <a:cs typeface="Times New Roman" panose="02020603050405020304" pitchFamily="18" charset="0"/>
                            </a:rPr>
                          </m:ctrlPr>
                        </m:dPr>
                        <m:e>
                          <m:m>
                            <m:mPr>
                              <m:mcs>
                                <m:mc>
                                  <m:mcPr>
                                    <m:count m:val="3"/>
                                    <m:mcJc m:val="center"/>
                                  </m:mcPr>
                                </m:mc>
                              </m:mcs>
                              <m:ctrlPr>
                                <a:rPr lang="en-US" sz="1600" i="1">
                                  <a:latin typeface="Cambria Math" panose="02040503050406030204" pitchFamily="18" charset="0"/>
                                  <a:cs typeface="Times New Roman" panose="02020603050405020304" pitchFamily="18" charset="0"/>
                                </a:rPr>
                              </m:ctrlPr>
                            </m:mPr>
                            <m:mr>
                              <m:e>
                                <m:r>
                                  <m:rPr>
                                    <m:brk m:alnAt="7"/>
                                  </m:rPr>
                                  <a:rPr lang="en-US" sz="1600" i="1">
                                    <a:latin typeface="Cambria Math" panose="02040503050406030204" pitchFamily="18" charset="0"/>
                                    <a:cs typeface="Times New Roman" panose="02020603050405020304" pitchFamily="18" charset="0"/>
                                  </a:rPr>
                                  <m:t>1</m:t>
                                </m:r>
                              </m:e>
                              <m:e>
                                <m:r>
                                  <a:rPr lang="en-US" sz="1600" i="1">
                                    <a:latin typeface="Cambria Math" panose="02040503050406030204" pitchFamily="18" charset="0"/>
                                    <a:cs typeface="Times New Roman" panose="02020603050405020304" pitchFamily="18" charset="0"/>
                                  </a:rPr>
                                  <m:t>4</m:t>
                                </m:r>
                              </m:e>
                              <m:e>
                                <m:r>
                                  <a:rPr lang="en-US" sz="1600" i="1">
                                    <a:latin typeface="Cambria Math" panose="02040503050406030204" pitchFamily="18" charset="0"/>
                                    <a:cs typeface="Times New Roman" panose="02020603050405020304" pitchFamily="18" charset="0"/>
                                  </a:rPr>
                                  <m:t>5</m:t>
                                </m:r>
                              </m:e>
                            </m:mr>
                            <m:mr>
                              <m:e>
                                <m:r>
                                  <a:rPr lang="en-US" sz="1600" i="1">
                                    <a:latin typeface="Cambria Math" panose="02040503050406030204" pitchFamily="18" charset="0"/>
                                    <a:cs typeface="Times New Roman" panose="02020603050405020304" pitchFamily="18" charset="0"/>
                                  </a:rPr>
                                  <m:t>2</m:t>
                                </m:r>
                              </m:e>
                              <m:e>
                                <m:r>
                                  <a:rPr lang="en-US" sz="1600" i="1">
                                    <a:latin typeface="Cambria Math" panose="02040503050406030204" pitchFamily="18" charset="0"/>
                                    <a:cs typeface="Times New Roman" panose="02020603050405020304" pitchFamily="18" charset="0"/>
                                  </a:rPr>
                                  <m:t>8</m:t>
                                </m:r>
                              </m:e>
                              <m:e>
                                <m:r>
                                  <a:rPr lang="en-US" sz="1600" i="1">
                                    <a:latin typeface="Cambria Math" panose="02040503050406030204" pitchFamily="18" charset="0"/>
                                    <a:cs typeface="Times New Roman" panose="02020603050405020304" pitchFamily="18" charset="0"/>
                                  </a:rPr>
                                  <m:t>10</m:t>
                                </m:r>
                              </m:e>
                            </m:mr>
                          </m:m>
                        </m:e>
                      </m:d>
                    </m:oMath>
                  </m:oMathPara>
                </a14:m>
                <a:endParaRPr lang="en-US" sz="1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Times New Roman" panose="02020603050405020304" pitchFamily="18" charset="0"/>
                        </a:rPr>
                        <m:t>𝐴</m:t>
                      </m:r>
                      <m:r>
                        <a:rPr lang="en-US" sz="1600" i="1">
                          <a:latin typeface="Cambria Math" panose="02040503050406030204" pitchFamily="18" charset="0"/>
                          <a:cs typeface="Times New Roman" panose="02020603050405020304" pitchFamily="18" charset="0"/>
                        </a:rPr>
                        <m:t>=</m:t>
                      </m:r>
                      <m:d>
                        <m:dPr>
                          <m:begChr m:val="["/>
                          <m:endChr m:val="]"/>
                          <m:ctrlPr>
                            <a:rPr lang="en-US" sz="1600" i="1">
                              <a:latin typeface="Cambria Math" panose="02040503050406030204" pitchFamily="18" charset="0"/>
                              <a:cs typeface="Times New Roman" panose="02020603050405020304" pitchFamily="18" charset="0"/>
                            </a:rPr>
                          </m:ctrlPr>
                        </m:dPr>
                        <m:e>
                          <m:m>
                            <m:mPr>
                              <m:mcs>
                                <m:mc>
                                  <m:mcPr>
                                    <m:count m:val="1"/>
                                    <m:mcJc m:val="center"/>
                                  </m:mcPr>
                                </m:mc>
                              </m:mcs>
                              <m:ctrlPr>
                                <a:rPr lang="en-US" sz="1600" i="1">
                                  <a:latin typeface="Cambria Math" panose="02040503050406030204" pitchFamily="18" charset="0"/>
                                  <a:cs typeface="Times New Roman" panose="02020603050405020304" pitchFamily="18" charset="0"/>
                                </a:rPr>
                              </m:ctrlPr>
                            </m:mPr>
                            <m:mr>
                              <m:e>
                                <m:r>
                                  <m:rPr>
                                    <m:brk m:alnAt="7"/>
                                  </m:rPr>
                                  <a:rPr lang="en-US" sz="1600" i="1">
                                    <a:latin typeface="Cambria Math" panose="02040503050406030204" pitchFamily="18" charset="0"/>
                                    <a:cs typeface="Times New Roman" panose="02020603050405020304" pitchFamily="18" charset="0"/>
                                  </a:rPr>
                                  <m:t>1</m:t>
                                </m:r>
                              </m:e>
                            </m:mr>
                            <m:mr>
                              <m:e>
                                <m:r>
                                  <a:rPr lang="en-US" sz="1600" i="1">
                                    <a:latin typeface="Cambria Math" panose="02040503050406030204" pitchFamily="18" charset="0"/>
                                    <a:cs typeface="Times New Roman" panose="02020603050405020304" pitchFamily="18" charset="0"/>
                                  </a:rPr>
                                  <m:t>2</m:t>
                                </m:r>
                              </m:e>
                            </m:mr>
                          </m:m>
                        </m:e>
                      </m:d>
                      <m:d>
                        <m:dPr>
                          <m:begChr m:val="["/>
                          <m:endChr m:val="]"/>
                          <m:ctrlPr>
                            <a:rPr lang="en-US" sz="1600" i="1">
                              <a:latin typeface="Cambria Math" panose="02040503050406030204" pitchFamily="18" charset="0"/>
                              <a:cs typeface="Times New Roman" panose="02020603050405020304" pitchFamily="18" charset="0"/>
                            </a:rPr>
                          </m:ctrlPr>
                        </m:dPr>
                        <m:e>
                          <m:m>
                            <m:mPr>
                              <m:mcs>
                                <m:mc>
                                  <m:mcPr>
                                    <m:count m:val="3"/>
                                    <m:mcJc m:val="center"/>
                                  </m:mcPr>
                                </m:mc>
                              </m:mcs>
                              <m:ctrlPr>
                                <a:rPr lang="en-US" sz="1600" i="1">
                                  <a:latin typeface="Cambria Math" panose="02040503050406030204" pitchFamily="18" charset="0"/>
                                  <a:cs typeface="Times New Roman" panose="02020603050405020304" pitchFamily="18" charset="0"/>
                                </a:rPr>
                              </m:ctrlPr>
                            </m:mPr>
                            <m:mr>
                              <m:e>
                                <m:r>
                                  <m:rPr>
                                    <m:brk m:alnAt="7"/>
                                  </m:rPr>
                                  <a:rPr lang="en-US" sz="1600" i="1">
                                    <a:latin typeface="Cambria Math" panose="02040503050406030204" pitchFamily="18" charset="0"/>
                                    <a:cs typeface="Times New Roman" panose="02020603050405020304" pitchFamily="18" charset="0"/>
                                  </a:rPr>
                                  <m:t>1</m:t>
                                </m:r>
                              </m:e>
                              <m:e>
                                <m:r>
                                  <a:rPr lang="en-US" sz="1600" i="1">
                                    <a:latin typeface="Cambria Math" panose="02040503050406030204" pitchFamily="18" charset="0"/>
                                    <a:cs typeface="Times New Roman" panose="02020603050405020304" pitchFamily="18" charset="0"/>
                                  </a:rPr>
                                  <m:t>4</m:t>
                                </m:r>
                              </m:e>
                              <m:e>
                                <m:r>
                                  <a:rPr lang="en-US" sz="1600" i="1">
                                    <a:latin typeface="Cambria Math" panose="02040503050406030204" pitchFamily="18" charset="0"/>
                                    <a:cs typeface="Times New Roman" panose="02020603050405020304" pitchFamily="18" charset="0"/>
                                  </a:rPr>
                                  <m:t>5</m:t>
                                </m:r>
                              </m:e>
                            </m:mr>
                          </m:m>
                        </m:e>
                      </m:d>
                    </m:oMath>
                  </m:oMathPara>
                </a14:m>
                <a:endParaRPr lang="en-US" sz="1600" dirty="0">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4191000" y="1600200"/>
                <a:ext cx="4572000" cy="3132974"/>
              </a:xfrm>
              <a:prstGeom prst="rect">
                <a:avLst/>
              </a:prstGeom>
              <a:blipFill>
                <a:blip r:embed="rId6"/>
                <a:stretch>
                  <a:fillRect l="-800" t="-585" r="-667"/>
                </a:stretch>
              </a:blipFill>
            </p:spPr>
            <p:txBody>
              <a:bodyPr/>
              <a:lstStyle/>
              <a:p>
                <a:r>
                  <a:rPr lang="en-US">
                    <a:noFill/>
                  </a:rPr>
                  <a:t> </a:t>
                </a:r>
              </a:p>
            </p:txBody>
          </p:sp>
        </mc:Fallback>
      </mc:AlternateContent>
    </p:spTree>
    <p:extLst>
      <p:ext uri="{BB962C8B-B14F-4D97-AF65-F5344CB8AC3E}">
        <p14:creationId xmlns:p14="http://schemas.microsoft.com/office/powerpoint/2010/main" val="379819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Outline</a:t>
            </a:r>
          </a:p>
        </p:txBody>
      </p:sp>
      <p:sp>
        <p:nvSpPr>
          <p:cNvPr id="4" name="Slide Number Placeholder 3"/>
          <p:cNvSpPr>
            <a:spLocks noGrp="1"/>
          </p:cNvSpPr>
          <p:nvPr>
            <p:ph type="sldNum" sz="quarter" idx="4"/>
          </p:nvPr>
        </p:nvSpPr>
        <p:spPr/>
        <p:txBody>
          <a:bodyPr/>
          <a:lstStyle/>
          <a:p>
            <a:fld id="{179A9A4E-4C82-4D44-9372-C31BB3818094}" type="slidenum">
              <a:rPr lang="en-US" smtClean="0"/>
              <a:pPr/>
              <a:t>2</a:t>
            </a:fld>
            <a:endParaRPr lang="en-US" dirty="0"/>
          </a:p>
        </p:txBody>
      </p:sp>
      <p:sp>
        <p:nvSpPr>
          <p:cNvPr id="6" name="TextBox 5"/>
          <p:cNvSpPr txBox="1"/>
          <p:nvPr/>
        </p:nvSpPr>
        <p:spPr>
          <a:xfrm>
            <a:off x="175054" y="545950"/>
            <a:ext cx="8968946" cy="6832640"/>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How to formulate optimal power flow for distribution systems</a:t>
            </a:r>
          </a:p>
          <a:p>
            <a:pPr marL="800100" lvl="1" indent="-342900" algn="just">
              <a:buFont typeface="Arial" panose="020B0604020202020204" pitchFamily="34" charset="0"/>
              <a:buChar char="•"/>
            </a:pPr>
            <a:r>
              <a:rPr lang="en-US" sz="2000" dirty="0"/>
              <a:t>Objectives </a:t>
            </a:r>
          </a:p>
          <a:p>
            <a:pPr marL="1257300" lvl="2" indent="-342900" algn="just">
              <a:buFont typeface="Arial" panose="020B0604020202020204" pitchFamily="34" charset="0"/>
              <a:buChar char="•"/>
            </a:pPr>
            <a:r>
              <a:rPr lang="en-US" sz="1600" dirty="0"/>
              <a:t>Single objective</a:t>
            </a:r>
          </a:p>
          <a:p>
            <a:pPr marL="1257300" lvl="2" indent="-342900" algn="just">
              <a:buFont typeface="Arial" panose="020B0604020202020204" pitchFamily="34" charset="0"/>
              <a:buChar char="•"/>
            </a:pPr>
            <a:r>
              <a:rPr lang="en-US" sz="1600" dirty="0"/>
              <a:t>Multi-objectives</a:t>
            </a:r>
          </a:p>
          <a:p>
            <a:pPr marL="800100" lvl="1" indent="-342900" algn="just">
              <a:buFont typeface="Arial" panose="020B0604020202020204" pitchFamily="34" charset="0"/>
              <a:buChar char="•"/>
            </a:pPr>
            <a:r>
              <a:rPr lang="en-US" sz="2000" dirty="0"/>
              <a:t>Constraints </a:t>
            </a:r>
          </a:p>
          <a:p>
            <a:pPr marL="1257300" lvl="2" indent="-342900" algn="just">
              <a:buFont typeface="Arial" panose="020B0604020202020204" pitchFamily="34" charset="0"/>
              <a:buChar char="•"/>
            </a:pPr>
            <a:r>
              <a:rPr lang="en-US" sz="1600" dirty="0"/>
              <a:t>Equality constraints</a:t>
            </a:r>
          </a:p>
          <a:p>
            <a:pPr marL="1257300" lvl="2" indent="-342900" algn="just">
              <a:buFont typeface="Arial" panose="020B0604020202020204" pitchFamily="34" charset="0"/>
              <a:buChar char="•"/>
            </a:pPr>
            <a:r>
              <a:rPr lang="en-US" sz="1600" dirty="0"/>
              <a:t>Inequality constraints</a:t>
            </a:r>
          </a:p>
          <a:p>
            <a:pPr marL="800100" lvl="1" indent="-342900" algn="just">
              <a:buFont typeface="Arial" panose="020B0604020202020204" pitchFamily="34" charset="0"/>
              <a:buChar char="•"/>
            </a:pPr>
            <a:r>
              <a:rPr lang="en-US" sz="2000" dirty="0"/>
              <a:t>Variables </a:t>
            </a:r>
          </a:p>
          <a:p>
            <a:pPr marL="1257300" lvl="2" indent="-342900" algn="just">
              <a:buFont typeface="Arial" panose="020B0604020202020204" pitchFamily="34" charset="0"/>
              <a:buChar char="•"/>
            </a:pPr>
            <a:r>
              <a:rPr lang="en-US" sz="1600" dirty="0"/>
              <a:t>Continuous variables</a:t>
            </a:r>
          </a:p>
          <a:p>
            <a:pPr marL="1257300" lvl="2" indent="-342900" algn="just">
              <a:buFont typeface="Arial" panose="020B0604020202020204" pitchFamily="34" charset="0"/>
              <a:buChar char="•"/>
            </a:pPr>
            <a:r>
              <a:rPr lang="en-US" sz="1600" dirty="0"/>
              <a:t>Discrete variables</a:t>
            </a:r>
          </a:p>
          <a:p>
            <a:pPr algn="just"/>
            <a:endParaRPr lang="en-US" sz="2000" dirty="0"/>
          </a:p>
          <a:p>
            <a:pPr marL="342900" indent="-342900" algn="just">
              <a:buFont typeface="Arial" panose="020B0604020202020204" pitchFamily="34" charset="0"/>
              <a:buChar char="•"/>
            </a:pPr>
            <a:r>
              <a:rPr lang="en-US" sz="2000" dirty="0"/>
              <a:t>How to solve optimal power flow for distribution systems</a:t>
            </a:r>
          </a:p>
          <a:p>
            <a:pPr marL="800100" lvl="1" indent="-342900" algn="just">
              <a:buFont typeface="Arial" panose="020B0604020202020204" pitchFamily="34" charset="0"/>
              <a:buChar char="•"/>
            </a:pPr>
            <a:r>
              <a:rPr lang="en-US" sz="2000" dirty="0"/>
              <a:t>How to deal with the non-convex OPF</a:t>
            </a:r>
          </a:p>
          <a:p>
            <a:pPr marL="1257300" lvl="2" indent="-342900" algn="just">
              <a:buFont typeface="Arial" panose="020B0604020202020204" pitchFamily="34" charset="0"/>
              <a:buChar char="•"/>
            </a:pPr>
            <a:r>
              <a:rPr lang="en-US" sz="1400" dirty="0"/>
              <a:t>Approximation and relaxation </a:t>
            </a:r>
          </a:p>
          <a:p>
            <a:pPr marL="800100" lvl="1" indent="-342900" algn="just">
              <a:buFont typeface="Arial" panose="020B0604020202020204" pitchFamily="34" charset="0"/>
              <a:buChar char="•"/>
            </a:pPr>
            <a:r>
              <a:rPr lang="en-US" sz="2000" dirty="0"/>
              <a:t>Conventional solution methods</a:t>
            </a:r>
          </a:p>
          <a:p>
            <a:pPr marL="1257300" lvl="2" indent="-342900" algn="just">
              <a:buFont typeface="Arial" panose="020B0604020202020204" pitchFamily="34" charset="0"/>
              <a:buChar char="•"/>
            </a:pPr>
            <a:r>
              <a:rPr lang="en-US" sz="1400" dirty="0"/>
              <a:t>LP, NLP, MILP and MINLP in GAMS</a:t>
            </a:r>
          </a:p>
          <a:p>
            <a:pPr marL="800100" lvl="1" indent="-342900" algn="just">
              <a:buFont typeface="Arial" panose="020B0604020202020204" pitchFamily="34" charset="0"/>
              <a:buChar char="•"/>
            </a:pPr>
            <a:r>
              <a:rPr lang="en-US" sz="2000" dirty="0"/>
              <a:t>Distributed solution methods</a:t>
            </a:r>
          </a:p>
          <a:p>
            <a:pPr marL="1257300" lvl="2" indent="-342900" algn="just">
              <a:buFont typeface="Arial" panose="020B0604020202020204" pitchFamily="34" charset="0"/>
              <a:buChar char="•"/>
            </a:pPr>
            <a:r>
              <a:rPr lang="en-US" sz="1400" dirty="0"/>
              <a:t>ADMM </a:t>
            </a:r>
          </a:p>
          <a:p>
            <a:pPr marL="800100" lvl="1" indent="-342900" algn="just">
              <a:buFont typeface="Arial" panose="020B0604020202020204" pitchFamily="34" charset="0"/>
              <a:buChar char="•"/>
            </a:pPr>
            <a:r>
              <a:rPr lang="en-US" sz="2000" dirty="0"/>
              <a:t>Heuristic methods </a:t>
            </a:r>
          </a:p>
          <a:p>
            <a:pPr marL="1257300" lvl="2" indent="-342900" algn="just">
              <a:buFont typeface="Arial" panose="020B0604020202020204" pitchFamily="34" charset="0"/>
              <a:buChar char="•"/>
            </a:pPr>
            <a:r>
              <a:rPr lang="en-US" sz="1400" dirty="0"/>
              <a:t>GA, PSO</a:t>
            </a:r>
          </a:p>
          <a:p>
            <a:pPr marL="800100" lvl="1" indent="-342900" algn="just">
              <a:buFont typeface="Arial" panose="020B0604020202020204" pitchFamily="34" charset="0"/>
              <a:buChar char="•"/>
            </a:pPr>
            <a:endParaRPr lang="en-US" sz="2000" dirty="0"/>
          </a:p>
          <a:p>
            <a:pPr lvl="1" algn="just"/>
            <a:endParaRPr lang="en-US" dirty="0"/>
          </a:p>
          <a:p>
            <a:pPr marL="800100" lvl="1" indent="-342900" algn="just">
              <a:buFont typeface="Arial" panose="020B0604020202020204" pitchFamily="34" charset="0"/>
              <a:buChar char="•"/>
            </a:pPr>
            <a:endParaRPr lang="en-US" dirty="0"/>
          </a:p>
          <a:p>
            <a:pPr algn="just"/>
            <a:endParaRPr lang="en-US" sz="2000" dirty="0"/>
          </a:p>
        </p:txBody>
      </p:sp>
    </p:spTree>
    <p:extLst>
      <p:ext uri="{BB962C8B-B14F-4D97-AF65-F5344CB8AC3E}">
        <p14:creationId xmlns:p14="http://schemas.microsoft.com/office/powerpoint/2010/main" val="938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19" name="Title 1"/>
          <p:cNvSpPr>
            <a:spLocks noGrp="1"/>
          </p:cNvSpPr>
          <p:nvPr>
            <p:ph type="title"/>
          </p:nvPr>
        </p:nvSpPr>
        <p:spPr>
          <a:xfrm>
            <a:off x="76200" y="152400"/>
            <a:ext cx="9067800" cy="381000"/>
          </a:xfrm>
        </p:spPr>
        <p:txBody>
          <a:bodyPr/>
          <a:lstStyle/>
          <a:p>
            <a:r>
              <a:rPr lang="en-US" sz="2800" dirty="0">
                <a:latin typeface="Times New Roman" panose="02020603050405020304" pitchFamily="18" charset="0"/>
                <a:cs typeface="Times New Roman" panose="02020603050405020304" pitchFamily="18" charset="0"/>
              </a:rPr>
              <a:t>SDP Relaxation of OPF</a:t>
            </a:r>
            <a:endParaRPr lang="en-US" sz="2800" dirty="0"/>
          </a:p>
        </p:txBody>
      </p:sp>
      <p:sp>
        <p:nvSpPr>
          <p:cNvPr id="9" name="Rectangle 8"/>
          <p:cNvSpPr/>
          <p:nvPr/>
        </p:nvSpPr>
        <p:spPr>
          <a:xfrm>
            <a:off x="71936" y="5632678"/>
            <a:ext cx="8887761" cy="400110"/>
          </a:xfrm>
          <a:prstGeom prst="rect">
            <a:avLst/>
          </a:prstGeom>
        </p:spPr>
        <p:txBody>
          <a:bodyPr wrap="square">
            <a:spAutoFit/>
          </a:bodyPr>
          <a:lstStyle/>
          <a:p>
            <a:pPr algn="just"/>
            <a:r>
              <a:rPr lang="en-US" sz="1000" dirty="0"/>
              <a:t>[4] Bai, Xiaoqing, et al. "Semidefinite programming for optimal power flow problems." </a:t>
            </a:r>
            <a:r>
              <a:rPr lang="en-US" sz="1000" i="1" dirty="0"/>
              <a:t>International Journal of Electrical Power &amp; Energy Systems</a:t>
            </a:r>
            <a:r>
              <a:rPr lang="en-US" sz="1000" dirty="0"/>
              <a:t> 30.6-7 (2008): 383-392.</a:t>
            </a:r>
          </a:p>
        </p:txBody>
      </p:sp>
      <p:sp>
        <p:nvSpPr>
          <p:cNvPr id="22" name="Rectangle 21"/>
          <p:cNvSpPr/>
          <p:nvPr/>
        </p:nvSpPr>
        <p:spPr>
          <a:xfrm>
            <a:off x="71936" y="640546"/>
            <a:ext cx="8919664" cy="369332"/>
          </a:xfrm>
          <a:prstGeom prst="rect">
            <a:avLst/>
          </a:prstGeom>
        </p:spPr>
        <p:txBody>
          <a:bodyPr wrap="square">
            <a:spAutoFit/>
          </a:bodyPr>
          <a:lstStyle/>
          <a:p>
            <a:r>
              <a:rPr lang="en-US" sz="1800" dirty="0"/>
              <a:t>The primal–dual interior point method (PDIPM) is used to solve the SDP problem successfully.</a:t>
            </a:r>
          </a:p>
        </p:txBody>
      </p:sp>
      <mc:AlternateContent xmlns:mc="http://schemas.openxmlformats.org/markup-compatibility/2006" xmlns:a14="http://schemas.microsoft.com/office/drawing/2010/main">
        <mc:Choice Requires="a14">
          <p:sp>
            <p:nvSpPr>
              <p:cNvPr id="18" name="TextBox 17"/>
              <p:cNvSpPr txBox="1"/>
              <p:nvPr/>
            </p:nvSpPr>
            <p:spPr>
              <a:xfrm>
                <a:off x="1586201" y="1305790"/>
                <a:ext cx="12090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𝑋</m:t>
                          </m:r>
                        </m:e>
                      </m:func>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586201" y="1305790"/>
                <a:ext cx="1209049" cy="307777"/>
              </a:xfrm>
              <a:prstGeom prst="rect">
                <a:avLst/>
              </a:prstGeom>
              <a:blipFill>
                <a:blip r:embed="rId3"/>
                <a:stretch>
                  <a:fillRect l="-4020" r="-4020" b="-19608"/>
                </a:stretch>
              </a:blipFill>
            </p:spPr>
            <p:txBody>
              <a:bodyPr/>
              <a:lstStyle/>
              <a:p>
                <a:r>
                  <a:rPr lang="en-US">
                    <a:noFill/>
                  </a:rPr>
                  <a:t> </a:t>
                </a:r>
              </a:p>
            </p:txBody>
          </p:sp>
        </mc:Fallback>
      </mc:AlternateContent>
      <p:sp>
        <p:nvSpPr>
          <p:cNvPr id="20" name="TextBox 19"/>
          <p:cNvSpPr txBox="1"/>
          <p:nvPr/>
        </p:nvSpPr>
        <p:spPr>
          <a:xfrm>
            <a:off x="692659" y="1504872"/>
            <a:ext cx="546945" cy="400110"/>
          </a:xfrm>
          <a:prstGeom prst="rect">
            <a:avLst/>
          </a:prstGeom>
          <a:noFill/>
        </p:spPr>
        <p:txBody>
          <a:bodyPr wrap="none" rtlCol="0">
            <a:spAutoFit/>
          </a:bodyPr>
          <a:lstStyle/>
          <a:p>
            <a:r>
              <a:rPr lang="en-US" sz="2000" dirty="0" err="1"/>
              <a:t>s.t.</a:t>
            </a:r>
            <a:r>
              <a:rPr lang="en-US" sz="2000" dirty="0"/>
              <a:t> </a:t>
            </a:r>
          </a:p>
        </p:txBody>
      </p:sp>
      <mc:AlternateContent xmlns:mc="http://schemas.openxmlformats.org/markup-compatibility/2006" xmlns:a14="http://schemas.microsoft.com/office/drawing/2010/main">
        <mc:Choice Requires="a14">
          <p:sp>
            <p:nvSpPr>
              <p:cNvPr id="23" name="Rectangle 22"/>
              <p:cNvSpPr/>
              <p:nvPr/>
            </p:nvSpPr>
            <p:spPr>
              <a:xfrm>
                <a:off x="1634066" y="2808671"/>
                <a:ext cx="5985934" cy="932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ℒ</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0</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func>
                        <m:funcPr>
                          <m:ctrlPr>
                            <a:rPr lang="en-US" sz="2000" i="1" smtClean="0">
                              <a:latin typeface="Cambria Math" panose="02040503050406030204" pitchFamily="18" charset="0"/>
                              <a:ea typeface="Cambria Math" panose="02040503050406030204" pitchFamily="18" charset="0"/>
                            </a:rPr>
                          </m:ctrlPr>
                        </m:funcPr>
                        <m:fName>
                          <m:r>
                            <m:rPr>
                              <m:sty m:val="p"/>
                            </m:rPr>
                            <a:rPr lang="en-US" sz="2000">
                              <a:latin typeface="Cambria Math" panose="02040503050406030204" pitchFamily="18" charset="0"/>
                              <a:ea typeface="Cambria Math" panose="02040503050406030204" pitchFamily="18" charset="0"/>
                            </a:rPr>
                            <m:t>ln</m:t>
                          </m:r>
                        </m:fName>
                        <m:e>
                          <m:d>
                            <m:dPr>
                              <m:ctrlPr>
                                <a:rPr lang="en-US" sz="2000" i="1">
                                  <a:latin typeface="Cambria Math" panose="02040503050406030204" pitchFamily="18" charset="0"/>
                                  <a:ea typeface="Cambria Math" panose="02040503050406030204" pitchFamily="18" charset="0"/>
                                </a:rPr>
                              </m:ctrlPr>
                            </m:dPr>
                            <m:e>
                              <m:func>
                                <m:funcPr>
                                  <m:ctrlPr>
                                    <a:rPr lang="en-US" sz="2000" i="1">
                                      <a:latin typeface="Cambria Math" panose="02040503050406030204" pitchFamily="18" charset="0"/>
                                      <a:ea typeface="Cambria Math" panose="02040503050406030204" pitchFamily="18" charset="0"/>
                                    </a:rPr>
                                  </m:ctrlPr>
                                </m:funcPr>
                                <m:fName>
                                  <m:r>
                                    <m:rPr>
                                      <m:sty m:val="p"/>
                                    </m:rPr>
                                    <a:rPr lang="en-US" sz="2000">
                                      <a:latin typeface="Cambria Math" panose="02040503050406030204" pitchFamily="18" charset="0"/>
                                      <a:ea typeface="Cambria Math" panose="02040503050406030204" pitchFamily="18" charset="0"/>
                                    </a:rPr>
                                    <m:t>det</m:t>
                                  </m:r>
                                </m:fName>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𝑋</m:t>
                                      </m:r>
                                    </m:e>
                                  </m:d>
                                </m:e>
                              </m:func>
                            </m:e>
                          </m:d>
                          <m:r>
                            <a:rPr lang="en-US" sz="2000" b="0" i="1" smtClean="0">
                              <a:latin typeface="Cambria Math" panose="02040503050406030204" pitchFamily="18" charset="0"/>
                              <a:ea typeface="Cambria Math" panose="02040503050406030204" pitchFamily="18" charset="0"/>
                            </a:rPr>
                            <m:t>−</m:t>
                          </m:r>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𝑚</m:t>
                              </m:r>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d>
                                <m:dPr>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e>
                              </m:d>
                            </m:e>
                          </m:nary>
                        </m:e>
                      </m:func>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1634066" y="2808671"/>
                <a:ext cx="5985934" cy="9326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838197" y="2250833"/>
                <a:ext cx="8928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𝑋</m:t>
                      </m:r>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1838197" y="2250833"/>
                <a:ext cx="892872" cy="400110"/>
              </a:xfrm>
              <a:prstGeom prst="rect">
                <a:avLst/>
              </a:prstGeom>
              <a:blipFill>
                <a:blip r:embed="rId5"/>
                <a:stretch>
                  <a:fillRect b="-3030"/>
                </a:stretch>
              </a:blipFill>
            </p:spPr>
            <p:txBody>
              <a:bodyPr/>
              <a:lstStyle/>
              <a:p>
                <a:r>
                  <a:rPr lang="en-US">
                    <a:noFill/>
                  </a:rPr>
                  <a:t> </a:t>
                </a:r>
              </a:p>
            </p:txBody>
          </p:sp>
        </mc:Fallback>
      </mc:AlternateContent>
      <p:sp>
        <p:nvSpPr>
          <p:cNvPr id="2" name="Right Arrow 1"/>
          <p:cNvSpPr/>
          <p:nvPr/>
        </p:nvSpPr>
        <p:spPr bwMode="auto">
          <a:xfrm>
            <a:off x="3910351" y="1941792"/>
            <a:ext cx="685800" cy="537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Rectangle 24"/>
          <p:cNvSpPr/>
          <p:nvPr/>
        </p:nvSpPr>
        <p:spPr>
          <a:xfrm>
            <a:off x="3390900" y="1712291"/>
            <a:ext cx="2438400" cy="276999"/>
          </a:xfrm>
          <a:prstGeom prst="rect">
            <a:avLst/>
          </a:prstGeom>
        </p:spPr>
        <p:txBody>
          <a:bodyPr wrap="square">
            <a:spAutoFit/>
          </a:bodyPr>
          <a:lstStyle/>
          <a:p>
            <a:r>
              <a:rPr lang="en-US" sz="1200" dirty="0"/>
              <a:t>Relaxed barrier version</a:t>
            </a:r>
          </a:p>
        </p:txBody>
      </p:sp>
      <mc:AlternateContent xmlns:mc="http://schemas.openxmlformats.org/markup-compatibility/2006" xmlns:a14="http://schemas.microsoft.com/office/drawing/2010/main">
        <mc:Choice Requires="a14">
          <p:sp>
            <p:nvSpPr>
              <p:cNvPr id="26" name="TextBox 25"/>
              <p:cNvSpPr txBox="1"/>
              <p:nvPr/>
            </p:nvSpPr>
            <p:spPr>
              <a:xfrm>
                <a:off x="5537619" y="1343870"/>
                <a:ext cx="28665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ln</m:t>
                              </m:r>
                            </m:fName>
                            <m:e>
                              <m:r>
                                <a:rPr lang="en-US" sz="2000" b="0" i="1"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det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e>
                          </m:func>
                        </m:e>
                      </m:func>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537619" y="1343870"/>
                <a:ext cx="2866554" cy="307777"/>
              </a:xfrm>
              <a:prstGeom prst="rect">
                <a:avLst/>
              </a:prstGeom>
              <a:blipFill>
                <a:blip r:embed="rId6"/>
                <a:stretch>
                  <a:fillRect l="-1486" r="-2335" b="-35294"/>
                </a:stretch>
              </a:blipFill>
            </p:spPr>
            <p:txBody>
              <a:bodyPr/>
              <a:lstStyle/>
              <a:p>
                <a:r>
                  <a:rPr lang="en-US">
                    <a:noFill/>
                  </a:rPr>
                  <a:t> </a:t>
                </a:r>
              </a:p>
            </p:txBody>
          </p:sp>
        </mc:Fallback>
      </mc:AlternateContent>
      <p:sp>
        <p:nvSpPr>
          <p:cNvPr id="27" name="TextBox 26"/>
          <p:cNvSpPr txBox="1"/>
          <p:nvPr/>
        </p:nvSpPr>
        <p:spPr>
          <a:xfrm>
            <a:off x="5143125" y="1520432"/>
            <a:ext cx="546945" cy="400110"/>
          </a:xfrm>
          <a:prstGeom prst="rect">
            <a:avLst/>
          </a:prstGeom>
          <a:noFill/>
        </p:spPr>
        <p:txBody>
          <a:bodyPr wrap="none" rtlCol="0">
            <a:spAutoFit/>
          </a:bodyPr>
          <a:lstStyle/>
          <a:p>
            <a:r>
              <a:rPr lang="en-US" sz="2000" dirty="0" err="1"/>
              <a:t>s.t.</a:t>
            </a:r>
            <a:r>
              <a:rPr lang="en-US" sz="2000" dirty="0"/>
              <a:t> </a:t>
            </a:r>
          </a:p>
        </p:txBody>
      </p:sp>
      <mc:AlternateContent xmlns:mc="http://schemas.openxmlformats.org/markup-compatibility/2006" xmlns:a14="http://schemas.microsoft.com/office/drawing/2010/main">
        <mc:Choice Requires="a14">
          <p:sp>
            <p:nvSpPr>
              <p:cNvPr id="28" name="Rectangle 27"/>
              <p:cNvSpPr/>
              <p:nvPr/>
            </p:nvSpPr>
            <p:spPr>
              <a:xfrm>
                <a:off x="6469584" y="1795524"/>
                <a:ext cx="14350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𝑖</m:t>
                          </m:r>
                        </m:sub>
                      </m:sSub>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6469584" y="1795524"/>
                <a:ext cx="1435008" cy="400110"/>
              </a:xfrm>
              <a:prstGeom prst="rect">
                <a:avLst/>
              </a:prstGeom>
              <a:blipFill>
                <a:blip r:embed="rId7"/>
                <a:stretch>
                  <a:fillRect b="-4615"/>
                </a:stretch>
              </a:blipFill>
            </p:spPr>
            <p:txBody>
              <a:bodyPr/>
              <a:lstStyle/>
              <a:p>
                <a:r>
                  <a:rPr lang="en-US">
                    <a:noFill/>
                  </a:rPr>
                  <a:t> </a:t>
                </a:r>
              </a:p>
            </p:txBody>
          </p:sp>
        </mc:Fallback>
      </mc:AlternateContent>
      <p:sp>
        <p:nvSpPr>
          <p:cNvPr id="29" name="Rectangle 28"/>
          <p:cNvSpPr/>
          <p:nvPr/>
        </p:nvSpPr>
        <p:spPr>
          <a:xfrm>
            <a:off x="51980" y="2661132"/>
            <a:ext cx="8919664" cy="369332"/>
          </a:xfrm>
          <a:prstGeom prst="rect">
            <a:avLst/>
          </a:prstGeom>
        </p:spPr>
        <p:txBody>
          <a:bodyPr wrap="square">
            <a:spAutoFit/>
          </a:bodyPr>
          <a:lstStyle/>
          <a:p>
            <a:r>
              <a:rPr lang="en-US" sz="1800" dirty="0"/>
              <a:t>The Lagrangian function is then given by:</a:t>
            </a:r>
          </a:p>
        </p:txBody>
      </p:sp>
      <mc:AlternateContent xmlns:mc="http://schemas.openxmlformats.org/markup-compatibility/2006" xmlns:a14="http://schemas.microsoft.com/office/drawing/2010/main">
        <mc:Choice Requires="a14">
          <p:sp>
            <p:nvSpPr>
              <p:cNvPr id="31" name="Rectangle 30"/>
              <p:cNvSpPr/>
              <p:nvPr/>
            </p:nvSpPr>
            <p:spPr>
              <a:xfrm>
                <a:off x="1493134" y="1760727"/>
                <a:ext cx="14350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𝑖</m:t>
                          </m:r>
                        </m:sub>
                      </m:sSub>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1493134" y="1760727"/>
                <a:ext cx="1435008" cy="400110"/>
              </a:xfrm>
              <a:prstGeom prst="rect">
                <a:avLst/>
              </a:prstGeom>
              <a:blipFill>
                <a:blip r:embed="rId8"/>
                <a:stretch>
                  <a:fillRect b="-4615"/>
                </a:stretch>
              </a:blipFill>
            </p:spPr>
            <p:txBody>
              <a:bodyPr/>
              <a:lstStyle/>
              <a:p>
                <a:r>
                  <a:rPr lang="en-US">
                    <a:noFill/>
                  </a:rPr>
                  <a:t> </a:t>
                </a:r>
              </a:p>
            </p:txBody>
          </p:sp>
        </mc:Fallback>
      </mc:AlternateContent>
      <p:sp>
        <p:nvSpPr>
          <p:cNvPr id="32" name="Rectangle 31"/>
          <p:cNvSpPr/>
          <p:nvPr/>
        </p:nvSpPr>
        <p:spPr>
          <a:xfrm>
            <a:off x="69283" y="3657426"/>
            <a:ext cx="8919664" cy="369332"/>
          </a:xfrm>
          <a:prstGeom prst="rect">
            <a:avLst/>
          </a:prstGeom>
        </p:spPr>
        <p:txBody>
          <a:bodyPr wrap="square">
            <a:spAutoFit/>
          </a:bodyPr>
          <a:lstStyle/>
          <a:p>
            <a:r>
              <a:rPr lang="en-US" sz="1800" dirty="0"/>
              <a:t>The first order </a:t>
            </a:r>
            <a:r>
              <a:rPr lang="en-US" sz="1800" dirty="0" err="1"/>
              <a:t>Karush</a:t>
            </a:r>
            <a:r>
              <a:rPr lang="en-US" sz="1800" dirty="0"/>
              <a:t>-Kuhn-Tucker (KKT) optimality condition is: </a:t>
            </a:r>
          </a:p>
        </p:txBody>
      </p:sp>
      <mc:AlternateContent xmlns:mc="http://schemas.openxmlformats.org/markup-compatibility/2006" xmlns:a14="http://schemas.microsoft.com/office/drawing/2010/main">
        <mc:Choice Requires="a14">
          <p:sp>
            <p:nvSpPr>
              <p:cNvPr id="3" name="TextBox 2"/>
              <p:cNvSpPr txBox="1"/>
              <p:nvPr/>
            </p:nvSpPr>
            <p:spPr>
              <a:xfrm>
                <a:off x="2610577" y="4073484"/>
                <a:ext cx="3837076"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ℒ</m:t>
                          </m:r>
                        </m:num>
                        <m:den>
                          <m:r>
                            <a:rPr lang="en-US" sz="1800" i="1" smtClean="0">
                              <a:latin typeface="Cambria Math" panose="02040503050406030204" pitchFamily="18" charset="0"/>
                            </a:rPr>
                            <m:t>𝜕</m:t>
                          </m:r>
                          <m:r>
                            <a:rPr lang="en-US" sz="1800" b="0" i="1" smtClean="0">
                              <a:latin typeface="Cambria Math" panose="02040503050406030204" pitchFamily="18" charset="0"/>
                            </a:rPr>
                            <m:t>𝑋</m:t>
                          </m:r>
                        </m:den>
                      </m:f>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0</m:t>
                          </m:r>
                        </m:sub>
                      </m:sSub>
                      <m:r>
                        <a:rPr lang="en-US" sz="1800" b="0" i="0" smtClean="0">
                          <a:latin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𝑚</m:t>
                          </m:r>
                        </m:sup>
                        <m:e>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0</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𝑦</m:t>
                              </m:r>
                            </m:e>
                            <m:sub>
                              <m:r>
                                <a:rPr lang="en-US" sz="1800" i="1">
                                  <a:latin typeface="Cambria Math" panose="02040503050406030204" pitchFamily="18" charset="0"/>
                                  <a:ea typeface="Cambria Math" panose="02040503050406030204" pitchFamily="18" charset="0"/>
                                </a:rPr>
                                <m:t>𝑖</m:t>
                              </m:r>
                            </m:sub>
                          </m:sSub>
                          <m:d>
                            <m:dPr>
                              <m:ctrlPr>
                                <a:rPr lang="en-US" sz="1800" b="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𝜇</m:t>
                              </m:r>
                            </m:e>
                          </m:d>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𝜇</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𝑋</m:t>
                              </m:r>
                              <m:d>
                                <m:dPr>
                                  <m:ctrlPr>
                                    <a:rPr lang="en-US" sz="1800" b="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𝜇</m:t>
                                  </m:r>
                                </m:e>
                              </m:d>
                            </m:e>
                            <m:sup>
                              <m:r>
                                <a:rPr lang="en-US" sz="1800" b="0" i="1" smtClean="0">
                                  <a:latin typeface="Cambria Math" panose="02040503050406030204" pitchFamily="18" charset="0"/>
                                  <a:ea typeface="Cambria Math" panose="02040503050406030204" pitchFamily="18" charset="0"/>
                                </a:rPr>
                                <m:t>−1</m:t>
                              </m:r>
                            </m:sup>
                          </m:sSup>
                          <m:r>
                            <a:rPr lang="en-US" sz="1800" b="0" i="1" smtClean="0">
                              <a:latin typeface="Cambria Math" panose="02040503050406030204" pitchFamily="18" charset="0"/>
                              <a:ea typeface="Cambria Math" panose="02040503050406030204" pitchFamily="18" charset="0"/>
                            </a:rPr>
                            <m:t>=0</m:t>
                          </m:r>
                        </m:e>
                      </m:nary>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2610577" y="4073484"/>
                <a:ext cx="3837076" cy="75623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351419" y="4876443"/>
                <a:ext cx="2489464"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ℒ</m:t>
                          </m:r>
                        </m:num>
                        <m:den>
                          <m:r>
                            <a:rPr lang="en-US" sz="1800" i="1" smtClean="0">
                              <a:latin typeface="Cambria Math" panose="02040503050406030204" pitchFamily="18" charset="0"/>
                            </a:rPr>
                            <m:t>𝜕</m:t>
                          </m:r>
                          <m:r>
                            <a:rPr lang="en-US" sz="1800" b="0" i="1" smtClean="0">
                              <a:latin typeface="Cambria Math" panose="02040503050406030204" pitchFamily="18" charset="0"/>
                            </a:rPr>
                            <m:t>𝑦</m:t>
                          </m:r>
                        </m:den>
                      </m:f>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0</m:t>
                          </m:r>
                        </m:sub>
                      </m:sSub>
                      <m:r>
                        <a:rPr lang="en-US" sz="1800" b="0" i="0"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𝑋</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𝜇</m:t>
                          </m:r>
                        </m:e>
                      </m:d>
                      <m:r>
                        <a:rPr lang="en-US" sz="1800" b="0" i="0" smtClean="0">
                          <a:latin typeface="Cambria Math" panose="02040503050406030204" pitchFamily="18" charset="0"/>
                          <a:ea typeface="Cambria Math" panose="02040503050406030204" pitchFamily="18" charset="0"/>
                        </a:rPr>
                        <m:t>=0</m:t>
                      </m:r>
                    </m:oMath>
                  </m:oMathPara>
                </a14:m>
                <a:endParaRPr lang="en-US" sz="1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351419" y="4876443"/>
                <a:ext cx="2489464" cy="57400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678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21</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How to solve OPF</a:t>
            </a:r>
          </a:p>
        </p:txBody>
      </p:sp>
      <p:sp>
        <p:nvSpPr>
          <p:cNvPr id="10" name="Rectangle 9"/>
          <p:cNvSpPr/>
          <p:nvPr/>
        </p:nvSpPr>
        <p:spPr>
          <a:xfrm>
            <a:off x="228600" y="691978"/>
            <a:ext cx="8610600" cy="2862322"/>
          </a:xfrm>
          <a:prstGeom prst="rect">
            <a:avLst/>
          </a:prstGeom>
        </p:spPr>
        <p:txBody>
          <a:bodyPr wrap="square">
            <a:spAutoFit/>
          </a:bodyPr>
          <a:lstStyle/>
          <a:p>
            <a:r>
              <a:rPr lang="en-US" sz="2000" dirty="0"/>
              <a:t>The choice of the optimization methods for solving OPF is highly depending on:</a:t>
            </a:r>
          </a:p>
          <a:p>
            <a:pPr marL="800100" lvl="1" indent="-342900" algn="just">
              <a:buFont typeface="Arial" panose="020B0604020202020204" pitchFamily="34" charset="0"/>
              <a:buChar char="•"/>
            </a:pPr>
            <a:r>
              <a:rPr lang="en-US" sz="2000" dirty="0"/>
              <a:t>Objective function</a:t>
            </a:r>
          </a:p>
          <a:p>
            <a:pPr marL="800100" lvl="1" indent="-342900" algn="just">
              <a:buFont typeface="Arial" panose="020B0604020202020204" pitchFamily="34" charset="0"/>
              <a:buChar char="•"/>
            </a:pPr>
            <a:r>
              <a:rPr lang="en-US" sz="2000" dirty="0"/>
              <a:t>Constraints</a:t>
            </a:r>
          </a:p>
          <a:p>
            <a:pPr marL="800100" lvl="1" indent="-342900" algn="just">
              <a:buFont typeface="Arial" panose="020B0604020202020204" pitchFamily="34" charset="0"/>
              <a:buChar char="•"/>
            </a:pPr>
            <a:r>
              <a:rPr lang="en-US" sz="2000" dirty="0"/>
              <a:t>Variables</a:t>
            </a:r>
          </a:p>
          <a:p>
            <a:pPr marL="800100" lvl="1" indent="-342900" algn="just">
              <a:buFont typeface="Arial" panose="020B0604020202020204" pitchFamily="34" charset="0"/>
              <a:buChar char="•"/>
            </a:pPr>
            <a:endParaRPr lang="en-US" sz="2000" dirty="0"/>
          </a:p>
          <a:p>
            <a:pPr algn="just"/>
            <a:endParaRPr lang="en-US" sz="2000" dirty="0"/>
          </a:p>
          <a:p>
            <a:pPr marL="800100" lvl="1" indent="-342900" algn="just">
              <a:buFont typeface="Arial" panose="020B0604020202020204" pitchFamily="34" charset="0"/>
              <a:buChar char="•"/>
            </a:pPr>
            <a:endParaRPr lang="en-US" sz="2000" dirty="0"/>
          </a:p>
          <a:p>
            <a:pPr marL="800100" lvl="1" indent="-342900" algn="just">
              <a:buFont typeface="Arial" panose="020B0604020202020204" pitchFamily="34" charset="0"/>
              <a:buChar char="•"/>
            </a:pPr>
            <a:endParaRPr lang="en-US" sz="2000" dirty="0"/>
          </a:p>
          <a:p>
            <a:pPr algn="just"/>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642696264"/>
              </p:ext>
            </p:extLst>
          </p:nvPr>
        </p:nvGraphicFramePr>
        <p:xfrm>
          <a:off x="457200" y="2059300"/>
          <a:ext cx="8382000" cy="3566161"/>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796924822"/>
                    </a:ext>
                  </a:extLst>
                </a:gridCol>
                <a:gridCol w="4191000">
                  <a:extLst>
                    <a:ext uri="{9D8B030D-6E8A-4147-A177-3AD203B41FA5}">
                      <a16:colId xmlns:a16="http://schemas.microsoft.com/office/drawing/2014/main" val="711326542"/>
                    </a:ext>
                  </a:extLst>
                </a:gridCol>
              </a:tblGrid>
              <a:tr h="457201">
                <a:tc>
                  <a:txBody>
                    <a:bodyPr/>
                    <a:lstStyle/>
                    <a:p>
                      <a:pPr algn="just"/>
                      <a:r>
                        <a:rPr lang="en-US" dirty="0">
                          <a:latin typeface="Times New Roman" panose="02020603050405020304" pitchFamily="18" charset="0"/>
                          <a:cs typeface="Times New Roman" panose="02020603050405020304" pitchFamily="18" charset="0"/>
                        </a:rPr>
                        <a:t>Model Type</a:t>
                      </a:r>
                    </a:p>
                  </a:txBody>
                  <a:tcPr/>
                </a:tc>
                <a:tc>
                  <a:txBody>
                    <a:bodyPr/>
                    <a:lstStyle/>
                    <a:p>
                      <a:pPr algn="just"/>
                      <a:r>
                        <a:rPr lang="en-US" dirty="0">
                          <a:latin typeface="Times New Roman" panose="02020603050405020304" pitchFamily="18" charset="0"/>
                          <a:cs typeface="Times New Roman" panose="02020603050405020304" pitchFamily="18" charset="0"/>
                        </a:rPr>
                        <a:t>Description</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0452630"/>
                  </a:ext>
                </a:extLst>
              </a:tr>
              <a:tr h="630732">
                <a:tc>
                  <a:txBody>
                    <a:bodyPr/>
                    <a:lstStyle/>
                    <a:p>
                      <a:pPr algn="just"/>
                      <a:r>
                        <a:rPr lang="en-US" dirty="0">
                          <a:latin typeface="Times New Roman" panose="02020603050405020304" pitchFamily="18" charset="0"/>
                          <a:cs typeface="Times New Roman" panose="02020603050405020304" pitchFamily="18" charset="0"/>
                        </a:rPr>
                        <a:t>Linear Program</a:t>
                      </a:r>
                    </a:p>
                  </a:txBody>
                  <a:tcPr/>
                </a:tc>
                <a:tc>
                  <a:txBody>
                    <a:bodyPr/>
                    <a:lstStyle/>
                    <a:p>
                      <a:pPr algn="just"/>
                      <a:r>
                        <a:rPr lang="en-US" dirty="0">
                          <a:latin typeface="Times New Roman" panose="02020603050405020304" pitchFamily="18" charset="0"/>
                          <a:cs typeface="Times New Roman" panose="02020603050405020304" pitchFamily="18" charset="0"/>
                        </a:rPr>
                        <a:t>Model with no nonlinear terms or discrete (i.e. binary,</a:t>
                      </a:r>
                      <a:r>
                        <a:rPr lang="en-US" baseline="0" dirty="0">
                          <a:latin typeface="Times New Roman" panose="02020603050405020304" pitchFamily="18" charset="0"/>
                          <a:cs typeface="Times New Roman" panose="02020603050405020304" pitchFamily="18" charset="0"/>
                        </a:rPr>
                        <a:t> integer</a:t>
                      </a:r>
                      <a:r>
                        <a:rPr lang="en-US" dirty="0">
                          <a:latin typeface="Times New Roman" panose="02020603050405020304" pitchFamily="18" charset="0"/>
                          <a:cs typeface="Times New Roman" panose="02020603050405020304" pitchFamily="18" charset="0"/>
                        </a:rPr>
                        <a:t>) variables</a:t>
                      </a:r>
                    </a:p>
                  </a:txBody>
                  <a:tcPr/>
                </a:tc>
                <a:extLst>
                  <a:ext uri="{0D108BD9-81ED-4DB2-BD59-A6C34878D82A}">
                    <a16:rowId xmlns:a16="http://schemas.microsoft.com/office/drawing/2014/main" val="3649672844"/>
                  </a:ext>
                </a:extLst>
              </a:tr>
              <a:tr h="630732">
                <a:tc>
                  <a:txBody>
                    <a:bodyPr/>
                    <a:lstStyle/>
                    <a:p>
                      <a:pPr algn="just"/>
                      <a:r>
                        <a:rPr lang="en-US" dirty="0">
                          <a:latin typeface="Times New Roman" panose="02020603050405020304" pitchFamily="18" charset="0"/>
                          <a:cs typeface="Times New Roman" panose="02020603050405020304" pitchFamily="18" charset="0"/>
                        </a:rPr>
                        <a:t>Nonlinear Program</a:t>
                      </a:r>
                    </a:p>
                  </a:txBody>
                  <a:tcPr/>
                </a:tc>
                <a:tc>
                  <a:txBody>
                    <a:bodyPr/>
                    <a:lstStyle/>
                    <a:p>
                      <a:pPr algn="just"/>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Model with general nonlinear terms involving only </a:t>
                      </a:r>
                      <a:r>
                        <a:rPr lang="en-US" sz="1800" b="0" i="1" kern="1200" dirty="0">
                          <a:solidFill>
                            <a:schemeClr val="dk1"/>
                          </a:solidFill>
                          <a:effectLst/>
                          <a:latin typeface="Times New Roman" panose="02020603050405020304" pitchFamily="18" charset="0"/>
                          <a:ea typeface="+mn-ea"/>
                          <a:cs typeface="Times New Roman" panose="02020603050405020304" pitchFamily="18" charset="0"/>
                        </a:rPr>
                        <a:t>smooth</a:t>
                      </a: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 functions, but no discrete variables.</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8447009"/>
                  </a:ext>
                </a:extLst>
              </a:tr>
              <a:tr h="630732">
                <a:tc>
                  <a:txBody>
                    <a:bodyPr/>
                    <a:lstStyle/>
                    <a:p>
                      <a:r>
                        <a:rPr lang="en-US" dirty="0">
                          <a:latin typeface="Times New Roman" panose="02020603050405020304" pitchFamily="18" charset="0"/>
                          <a:cs typeface="Times New Roman" panose="02020603050405020304" pitchFamily="18" charset="0"/>
                        </a:rPr>
                        <a:t>Mixed Integer</a:t>
                      </a:r>
                      <a:r>
                        <a:rPr lang="en-US" baseline="0" dirty="0">
                          <a:latin typeface="Times New Roman" panose="02020603050405020304" pitchFamily="18" charset="0"/>
                          <a:cs typeface="Times New Roman" panose="02020603050405020304" pitchFamily="18" charset="0"/>
                        </a:rPr>
                        <a:t> Program</a:t>
                      </a:r>
                      <a:endParaRPr lang="en-US" dirty="0">
                        <a:latin typeface="Times New Roman" panose="02020603050405020304" pitchFamily="18" charset="0"/>
                        <a:cs typeface="Times New Roman" panose="02020603050405020304" pitchFamily="18" charset="0"/>
                      </a:endParaRPr>
                    </a:p>
                  </a:txBody>
                  <a:tcPr/>
                </a:tc>
                <a:tc>
                  <a:txBody>
                    <a:bodyPr/>
                    <a:lstStyle/>
                    <a:p>
                      <a:pPr algn="just"/>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Model with binary, integer</a:t>
                      </a:r>
                      <a:r>
                        <a:rPr lang="en-US" sz="1800" b="0"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variables, but no nonlinear terms.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925757"/>
                  </a:ext>
                </a:extLst>
              </a:tr>
              <a:tr h="630732">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Mixed Integer Nonlinear Program</a:t>
                      </a:r>
                      <a:endParaRPr lang="en-US" dirty="0">
                        <a:latin typeface="Times New Roman" panose="02020603050405020304" pitchFamily="18" charset="0"/>
                        <a:cs typeface="Times New Roman" panose="02020603050405020304" pitchFamily="18" charset="0"/>
                      </a:endParaRPr>
                    </a:p>
                  </a:txBody>
                  <a:tcPr/>
                </a:tc>
                <a:tc>
                  <a:txBody>
                    <a:bodyPr/>
                    <a:lstStyle/>
                    <a:p>
                      <a:pPr algn="just"/>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Model with both nonlinear terms </a:t>
                      </a:r>
                      <a:r>
                        <a:rPr lang="en-US" sz="1800" b="0" i="1" kern="1200" dirty="0">
                          <a:solidFill>
                            <a:schemeClr val="dk1"/>
                          </a:solidFill>
                          <a:effectLst/>
                          <a:latin typeface="Times New Roman" panose="02020603050405020304" pitchFamily="18" charset="0"/>
                          <a:ea typeface="+mn-ea"/>
                          <a:cs typeface="Times New Roman" panose="02020603050405020304" pitchFamily="18" charset="0"/>
                        </a:rPr>
                        <a:t>and</a:t>
                      </a: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 discrete variables.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5285725"/>
                  </a:ext>
                </a:extLst>
              </a:tr>
            </a:tbl>
          </a:graphicData>
        </a:graphic>
      </p:graphicFrame>
      <p:sp>
        <p:nvSpPr>
          <p:cNvPr id="9" name="Rectangle 8"/>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2"/>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1247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22</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Conventional optimization solvers: GAMS</a:t>
            </a:r>
          </a:p>
        </p:txBody>
      </p:sp>
      <p:sp>
        <p:nvSpPr>
          <p:cNvPr id="10" name="Rectangle 9"/>
          <p:cNvSpPr/>
          <p:nvPr/>
        </p:nvSpPr>
        <p:spPr>
          <a:xfrm>
            <a:off x="228600" y="691978"/>
            <a:ext cx="8610600" cy="4154984"/>
          </a:xfrm>
          <a:prstGeom prst="rect">
            <a:avLst/>
          </a:prstGeom>
        </p:spPr>
        <p:txBody>
          <a:bodyPr wrap="square">
            <a:spAutoFit/>
          </a:bodyPr>
          <a:lstStyle/>
          <a:p>
            <a:pPr algn="just"/>
            <a:r>
              <a:rPr lang="en-US" dirty="0"/>
              <a:t>The General Algebraic Modeling System (GAMS) is a high-level modeling system for mathematical programming and optimization [6]. </a:t>
            </a:r>
          </a:p>
          <a:p>
            <a:pPr marL="342900" indent="-342900" algn="just">
              <a:buFont typeface="Arial" panose="020B0604020202020204" pitchFamily="34" charset="0"/>
              <a:buChar char="•"/>
            </a:pPr>
            <a:r>
              <a:rPr lang="en-US" dirty="0"/>
              <a:t>It consists of a language compiler and a stable of integrated high-performance solvers. </a:t>
            </a:r>
          </a:p>
          <a:p>
            <a:pPr marL="342900" indent="-342900" algn="just">
              <a:buFont typeface="Arial" panose="020B0604020202020204" pitchFamily="34" charset="0"/>
              <a:buChar char="•"/>
            </a:pPr>
            <a:r>
              <a:rPr lang="en-US" dirty="0"/>
              <a:t>GAMS is tailored for complex, large scale modeling applications, and allows you to build large maintainable models that can be adapted quickly to new situations. </a:t>
            </a:r>
          </a:p>
          <a:p>
            <a:pPr marL="342900" indent="-342900" algn="just">
              <a:buFont typeface="Arial" panose="020B0604020202020204" pitchFamily="34" charset="0"/>
              <a:buChar char="•"/>
            </a:pPr>
            <a:r>
              <a:rPr lang="en-US" dirty="0"/>
              <a:t>GAMS is specifically designed for modeling linear, nonlinear and mixed integer optimization problems. </a:t>
            </a:r>
          </a:p>
          <a:p>
            <a:pPr algn="just"/>
            <a:endParaRPr lang="en-US" dirty="0"/>
          </a:p>
        </p:txBody>
      </p:sp>
      <p:sp>
        <p:nvSpPr>
          <p:cNvPr id="2" name="Rectangle 1"/>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2"/>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616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23</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GAMS </a:t>
            </a:r>
          </a:p>
        </p:txBody>
      </p:sp>
      <p:pic>
        <p:nvPicPr>
          <p:cNvPr id="3" name="Picture 2"/>
          <p:cNvPicPr>
            <a:picLocks noChangeAspect="1"/>
          </p:cNvPicPr>
          <p:nvPr/>
        </p:nvPicPr>
        <p:blipFill>
          <a:blip r:embed="rId2"/>
          <a:stretch>
            <a:fillRect/>
          </a:stretch>
        </p:blipFill>
        <p:spPr>
          <a:xfrm>
            <a:off x="2286000" y="1295400"/>
            <a:ext cx="4552914" cy="4023148"/>
          </a:xfrm>
          <a:prstGeom prst="rect">
            <a:avLst/>
          </a:prstGeom>
        </p:spPr>
      </p:pic>
      <p:sp>
        <p:nvSpPr>
          <p:cNvPr id="6" name="Rectangle 5"/>
          <p:cNvSpPr/>
          <p:nvPr/>
        </p:nvSpPr>
        <p:spPr>
          <a:xfrm>
            <a:off x="191175" y="755428"/>
            <a:ext cx="8243347" cy="400110"/>
          </a:xfrm>
          <a:prstGeom prst="rect">
            <a:avLst/>
          </a:prstGeom>
        </p:spPr>
        <p:txBody>
          <a:bodyPr wrap="none">
            <a:spAutoFit/>
          </a:bodyPr>
          <a:lstStyle/>
          <a:p>
            <a:r>
              <a:rPr lang="en-US" sz="2000" dirty="0"/>
              <a:t>GAMS provides different solvers to solve different types of optimal problem.  </a:t>
            </a:r>
          </a:p>
        </p:txBody>
      </p:sp>
      <p:sp>
        <p:nvSpPr>
          <p:cNvPr id="9" name="Rectangle 8"/>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3"/>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16110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24</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GAMS </a:t>
            </a:r>
          </a:p>
        </p:txBody>
      </p:sp>
      <p:sp>
        <p:nvSpPr>
          <p:cNvPr id="9" name="Rectangle 8"/>
          <p:cNvSpPr/>
          <p:nvPr/>
        </p:nvSpPr>
        <p:spPr>
          <a:xfrm>
            <a:off x="191175" y="755428"/>
            <a:ext cx="8611653" cy="461665"/>
          </a:xfrm>
          <a:prstGeom prst="rect">
            <a:avLst/>
          </a:prstGeom>
        </p:spPr>
        <p:txBody>
          <a:bodyPr wrap="none">
            <a:spAutoFit/>
          </a:bodyPr>
          <a:lstStyle/>
          <a:p>
            <a:r>
              <a:rPr lang="en-US" dirty="0"/>
              <a:t>One example is given here to show how to solve an OPF in GAMS: </a:t>
            </a:r>
          </a:p>
        </p:txBody>
      </p:sp>
      <p:pic>
        <p:nvPicPr>
          <p:cNvPr id="7" name="Picture 6"/>
          <p:cNvPicPr>
            <a:picLocks noChangeAspect="1"/>
          </p:cNvPicPr>
          <p:nvPr/>
        </p:nvPicPr>
        <p:blipFill rotWithShape="1">
          <a:blip r:embed="rId2"/>
          <a:srcRect b="83959"/>
          <a:stretch/>
        </p:blipFill>
        <p:spPr>
          <a:xfrm>
            <a:off x="798116" y="1781201"/>
            <a:ext cx="7034008" cy="1342999"/>
          </a:xfrm>
          <a:prstGeom prst="rect">
            <a:avLst/>
          </a:prstGeom>
        </p:spPr>
      </p:pic>
      <p:sp>
        <p:nvSpPr>
          <p:cNvPr id="11" name="Rectangle 10"/>
          <p:cNvSpPr/>
          <p:nvPr/>
        </p:nvSpPr>
        <p:spPr>
          <a:xfrm>
            <a:off x="685800" y="1254665"/>
            <a:ext cx="4554452" cy="461665"/>
          </a:xfrm>
          <a:prstGeom prst="rect">
            <a:avLst/>
          </a:prstGeom>
        </p:spPr>
        <p:txBody>
          <a:bodyPr wrap="none">
            <a:spAutoFit/>
          </a:bodyPr>
          <a:lstStyle/>
          <a:p>
            <a:pPr marL="285750" indent="-285750">
              <a:buFont typeface="Arial" panose="020B0604020202020204" pitchFamily="34" charset="0"/>
              <a:buChar char="•"/>
            </a:pPr>
            <a:r>
              <a:rPr lang="en-US" dirty="0"/>
              <a:t>Sets for variables and parameters</a:t>
            </a:r>
          </a:p>
        </p:txBody>
      </p:sp>
      <p:sp>
        <p:nvSpPr>
          <p:cNvPr id="14" name="Rectangle 13"/>
          <p:cNvSpPr/>
          <p:nvPr/>
        </p:nvSpPr>
        <p:spPr>
          <a:xfrm>
            <a:off x="685800" y="3464259"/>
            <a:ext cx="2581156" cy="461665"/>
          </a:xfrm>
          <a:prstGeom prst="rect">
            <a:avLst/>
          </a:prstGeom>
        </p:spPr>
        <p:txBody>
          <a:bodyPr wrap="none">
            <a:spAutoFit/>
          </a:bodyPr>
          <a:lstStyle/>
          <a:p>
            <a:pPr marL="285750" indent="-285750">
              <a:buFont typeface="Arial" panose="020B0604020202020204" pitchFamily="34" charset="0"/>
              <a:buChar char="•"/>
            </a:pPr>
            <a:r>
              <a:rPr lang="en-US" dirty="0"/>
              <a:t>Parameter values</a:t>
            </a:r>
          </a:p>
        </p:txBody>
      </p:sp>
      <p:pic>
        <p:nvPicPr>
          <p:cNvPr id="15" name="Picture 14"/>
          <p:cNvPicPr>
            <a:picLocks noChangeAspect="1"/>
          </p:cNvPicPr>
          <p:nvPr/>
        </p:nvPicPr>
        <p:blipFill rotWithShape="1">
          <a:blip r:embed="rId2"/>
          <a:srcRect t="38195"/>
          <a:stretch/>
        </p:blipFill>
        <p:spPr>
          <a:xfrm>
            <a:off x="4944942" y="2918887"/>
            <a:ext cx="4046658" cy="2976873"/>
          </a:xfrm>
          <a:prstGeom prst="rect">
            <a:avLst/>
          </a:prstGeom>
        </p:spPr>
      </p:pic>
      <p:pic>
        <p:nvPicPr>
          <p:cNvPr id="16" name="Picture 15"/>
          <p:cNvPicPr>
            <a:picLocks noChangeAspect="1"/>
          </p:cNvPicPr>
          <p:nvPr/>
        </p:nvPicPr>
        <p:blipFill>
          <a:blip r:embed="rId3"/>
          <a:stretch>
            <a:fillRect/>
          </a:stretch>
        </p:blipFill>
        <p:spPr>
          <a:xfrm>
            <a:off x="576546" y="4372732"/>
            <a:ext cx="4332453" cy="722076"/>
          </a:xfrm>
          <a:prstGeom prst="rect">
            <a:avLst/>
          </a:prstGeom>
        </p:spPr>
      </p:pic>
      <p:sp>
        <p:nvSpPr>
          <p:cNvPr id="12" name="Rectangle 11"/>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4"/>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8755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25</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GAMS </a:t>
            </a:r>
          </a:p>
        </p:txBody>
      </p:sp>
      <p:sp>
        <p:nvSpPr>
          <p:cNvPr id="9" name="Rectangle 8"/>
          <p:cNvSpPr/>
          <p:nvPr/>
        </p:nvSpPr>
        <p:spPr>
          <a:xfrm>
            <a:off x="191175" y="755428"/>
            <a:ext cx="8611653" cy="461665"/>
          </a:xfrm>
          <a:prstGeom prst="rect">
            <a:avLst/>
          </a:prstGeom>
        </p:spPr>
        <p:txBody>
          <a:bodyPr wrap="none">
            <a:spAutoFit/>
          </a:bodyPr>
          <a:lstStyle/>
          <a:p>
            <a:r>
              <a:rPr lang="en-US" dirty="0"/>
              <a:t>One example is given here to show how to solve an OPF in GAMS: </a:t>
            </a:r>
          </a:p>
        </p:txBody>
      </p:sp>
      <p:sp>
        <p:nvSpPr>
          <p:cNvPr id="11" name="Rectangle 10"/>
          <p:cNvSpPr/>
          <p:nvPr/>
        </p:nvSpPr>
        <p:spPr>
          <a:xfrm>
            <a:off x="685800" y="1254665"/>
            <a:ext cx="3175228" cy="461665"/>
          </a:xfrm>
          <a:prstGeom prst="rect">
            <a:avLst/>
          </a:prstGeom>
        </p:spPr>
        <p:txBody>
          <a:bodyPr wrap="none">
            <a:spAutoFit/>
          </a:bodyPr>
          <a:lstStyle/>
          <a:p>
            <a:pPr marL="285750" indent="-285750">
              <a:buFont typeface="Arial" panose="020B0604020202020204" pitchFamily="34" charset="0"/>
              <a:buChar char="•"/>
            </a:pPr>
            <a:r>
              <a:rPr lang="en-US" dirty="0"/>
              <a:t>Topology information</a:t>
            </a:r>
          </a:p>
        </p:txBody>
      </p:sp>
      <p:pic>
        <p:nvPicPr>
          <p:cNvPr id="3" name="Picture 2"/>
          <p:cNvPicPr>
            <a:picLocks noChangeAspect="1"/>
          </p:cNvPicPr>
          <p:nvPr/>
        </p:nvPicPr>
        <p:blipFill>
          <a:blip r:embed="rId2"/>
          <a:stretch>
            <a:fillRect/>
          </a:stretch>
        </p:blipFill>
        <p:spPr>
          <a:xfrm>
            <a:off x="914400" y="1753902"/>
            <a:ext cx="2990850" cy="1838325"/>
          </a:xfrm>
          <a:prstGeom prst="rect">
            <a:avLst/>
          </a:prstGeom>
        </p:spPr>
      </p:pic>
      <p:pic>
        <p:nvPicPr>
          <p:cNvPr id="6" name="Picture 5"/>
          <p:cNvPicPr>
            <a:picLocks noChangeAspect="1"/>
          </p:cNvPicPr>
          <p:nvPr/>
        </p:nvPicPr>
        <p:blipFill>
          <a:blip r:embed="rId3"/>
          <a:stretch>
            <a:fillRect/>
          </a:stretch>
        </p:blipFill>
        <p:spPr>
          <a:xfrm>
            <a:off x="4508157" y="1753902"/>
            <a:ext cx="3048000" cy="1209675"/>
          </a:xfrm>
          <a:prstGeom prst="rect">
            <a:avLst/>
          </a:prstGeom>
        </p:spPr>
      </p:pic>
      <p:pic>
        <p:nvPicPr>
          <p:cNvPr id="10" name="Picture 9"/>
          <p:cNvPicPr>
            <a:picLocks noChangeAspect="1"/>
          </p:cNvPicPr>
          <p:nvPr/>
        </p:nvPicPr>
        <p:blipFill>
          <a:blip r:embed="rId4"/>
          <a:stretch>
            <a:fillRect/>
          </a:stretch>
        </p:blipFill>
        <p:spPr>
          <a:xfrm>
            <a:off x="4508157" y="3402634"/>
            <a:ext cx="1428750" cy="2105025"/>
          </a:xfrm>
          <a:prstGeom prst="rect">
            <a:avLst/>
          </a:prstGeom>
        </p:spPr>
      </p:pic>
      <p:sp>
        <p:nvSpPr>
          <p:cNvPr id="12" name="Rectangle 11"/>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5"/>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2160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26</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GAMS </a:t>
            </a:r>
          </a:p>
        </p:txBody>
      </p:sp>
      <p:sp>
        <p:nvSpPr>
          <p:cNvPr id="9" name="Rectangle 8"/>
          <p:cNvSpPr/>
          <p:nvPr/>
        </p:nvSpPr>
        <p:spPr>
          <a:xfrm>
            <a:off x="191175" y="755428"/>
            <a:ext cx="8611653" cy="461665"/>
          </a:xfrm>
          <a:prstGeom prst="rect">
            <a:avLst/>
          </a:prstGeom>
        </p:spPr>
        <p:txBody>
          <a:bodyPr wrap="none">
            <a:spAutoFit/>
          </a:bodyPr>
          <a:lstStyle/>
          <a:p>
            <a:r>
              <a:rPr lang="en-US" dirty="0"/>
              <a:t>One example is given here to show how to solve an OPF in GAMS: </a:t>
            </a:r>
          </a:p>
        </p:txBody>
      </p:sp>
      <p:sp>
        <p:nvSpPr>
          <p:cNvPr id="11" name="Rectangle 10"/>
          <p:cNvSpPr/>
          <p:nvPr/>
        </p:nvSpPr>
        <p:spPr>
          <a:xfrm>
            <a:off x="685800" y="1254665"/>
            <a:ext cx="1617302" cy="461665"/>
          </a:xfrm>
          <a:prstGeom prst="rect">
            <a:avLst/>
          </a:prstGeom>
        </p:spPr>
        <p:txBody>
          <a:bodyPr wrap="none">
            <a:spAutoFit/>
          </a:bodyPr>
          <a:lstStyle/>
          <a:p>
            <a:pPr marL="285750" indent="-285750">
              <a:buFont typeface="Arial" panose="020B0604020202020204" pitchFamily="34" charset="0"/>
              <a:buChar char="•"/>
            </a:pPr>
            <a:r>
              <a:rPr lang="en-US" dirty="0"/>
              <a:t>Variables</a:t>
            </a:r>
          </a:p>
        </p:txBody>
      </p:sp>
      <p:pic>
        <p:nvPicPr>
          <p:cNvPr id="7" name="Picture 6"/>
          <p:cNvPicPr>
            <a:picLocks noChangeAspect="1"/>
          </p:cNvPicPr>
          <p:nvPr/>
        </p:nvPicPr>
        <p:blipFill>
          <a:blip r:embed="rId2"/>
          <a:stretch>
            <a:fillRect/>
          </a:stretch>
        </p:blipFill>
        <p:spPr>
          <a:xfrm>
            <a:off x="838200" y="1786853"/>
            <a:ext cx="2095500" cy="3162300"/>
          </a:xfrm>
          <a:prstGeom prst="rect">
            <a:avLst/>
          </a:prstGeom>
        </p:spPr>
      </p:pic>
      <p:sp>
        <p:nvSpPr>
          <p:cNvPr id="12" name="Rectangle 11"/>
          <p:cNvSpPr/>
          <p:nvPr/>
        </p:nvSpPr>
        <p:spPr>
          <a:xfrm>
            <a:off x="4343400" y="1271140"/>
            <a:ext cx="1702710" cy="461665"/>
          </a:xfrm>
          <a:prstGeom prst="rect">
            <a:avLst/>
          </a:prstGeom>
        </p:spPr>
        <p:txBody>
          <a:bodyPr wrap="none">
            <a:spAutoFit/>
          </a:bodyPr>
          <a:lstStyle/>
          <a:p>
            <a:pPr marL="285750" indent="-285750">
              <a:buFont typeface="Arial" panose="020B0604020202020204" pitchFamily="34" charset="0"/>
              <a:buChar char="•"/>
            </a:pPr>
            <a:r>
              <a:rPr lang="en-US" dirty="0"/>
              <a:t>Equations</a:t>
            </a:r>
          </a:p>
        </p:txBody>
      </p:sp>
      <p:pic>
        <p:nvPicPr>
          <p:cNvPr id="13" name="Picture 12"/>
          <p:cNvPicPr>
            <a:picLocks noChangeAspect="1"/>
          </p:cNvPicPr>
          <p:nvPr/>
        </p:nvPicPr>
        <p:blipFill>
          <a:blip r:embed="rId3"/>
          <a:stretch>
            <a:fillRect/>
          </a:stretch>
        </p:blipFill>
        <p:spPr>
          <a:xfrm>
            <a:off x="4419600" y="1763302"/>
            <a:ext cx="1628775" cy="3333750"/>
          </a:xfrm>
          <a:prstGeom prst="rect">
            <a:avLst/>
          </a:prstGeom>
        </p:spPr>
      </p:pic>
      <p:sp>
        <p:nvSpPr>
          <p:cNvPr id="14" name="Rectangle 13"/>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4"/>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8988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27</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GAMS </a:t>
            </a:r>
          </a:p>
        </p:txBody>
      </p:sp>
      <p:sp>
        <p:nvSpPr>
          <p:cNvPr id="9" name="Rectangle 8"/>
          <p:cNvSpPr/>
          <p:nvPr/>
        </p:nvSpPr>
        <p:spPr>
          <a:xfrm>
            <a:off x="228600" y="603776"/>
            <a:ext cx="7204216" cy="400110"/>
          </a:xfrm>
          <a:prstGeom prst="rect">
            <a:avLst/>
          </a:prstGeom>
        </p:spPr>
        <p:txBody>
          <a:bodyPr wrap="none">
            <a:spAutoFit/>
          </a:bodyPr>
          <a:lstStyle/>
          <a:p>
            <a:r>
              <a:rPr lang="en-US" sz="2000" dirty="0"/>
              <a:t>One example is given here to show how to solve an OPF in GAMS: </a:t>
            </a:r>
          </a:p>
        </p:txBody>
      </p:sp>
      <p:pic>
        <p:nvPicPr>
          <p:cNvPr id="3" name="Picture 2"/>
          <p:cNvPicPr>
            <a:picLocks noChangeAspect="1"/>
          </p:cNvPicPr>
          <p:nvPr/>
        </p:nvPicPr>
        <p:blipFill rotWithShape="1">
          <a:blip r:embed="rId2"/>
          <a:srcRect r="38269"/>
          <a:stretch/>
        </p:blipFill>
        <p:spPr>
          <a:xfrm>
            <a:off x="1219200" y="1102247"/>
            <a:ext cx="6629400" cy="4608110"/>
          </a:xfrm>
          <a:prstGeom prst="rect">
            <a:avLst/>
          </a:prstGeom>
        </p:spPr>
      </p:pic>
      <p:sp>
        <p:nvSpPr>
          <p:cNvPr id="10" name="Rectangle 9"/>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3"/>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30082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28</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Interfacing GAMS and MATLAB</a:t>
            </a:r>
          </a:p>
        </p:txBody>
      </p:sp>
      <p:sp>
        <p:nvSpPr>
          <p:cNvPr id="9" name="Rectangle 8"/>
          <p:cNvSpPr/>
          <p:nvPr/>
        </p:nvSpPr>
        <p:spPr>
          <a:xfrm>
            <a:off x="191175" y="755428"/>
            <a:ext cx="8800425" cy="3046988"/>
          </a:xfrm>
          <a:prstGeom prst="rect">
            <a:avLst/>
          </a:prstGeom>
        </p:spPr>
        <p:txBody>
          <a:bodyPr wrap="square">
            <a:spAutoFit/>
          </a:bodyPr>
          <a:lstStyle/>
          <a:p>
            <a:pPr marL="285750" indent="-285750">
              <a:buFont typeface="Arial" panose="020B0604020202020204" pitchFamily="34" charset="0"/>
              <a:buChar char="•"/>
            </a:pPr>
            <a:r>
              <a:rPr lang="en-US" dirty="0"/>
              <a:t>The optimization packages in MATLAB are useful for small-scale models. </a:t>
            </a:r>
          </a:p>
          <a:p>
            <a:pPr marL="285750" indent="-285750">
              <a:buFont typeface="Arial" panose="020B0604020202020204" pitchFamily="34" charset="0"/>
              <a:buChar char="•"/>
            </a:pPr>
            <a:r>
              <a:rPr lang="en-US" dirty="0"/>
              <a:t>When solving large-scale model, we can use MATLAB to handle parameter calculations and call GAMS to solve optimal problems.  </a:t>
            </a:r>
          </a:p>
          <a:p>
            <a:pPr marL="285750" indent="-285750">
              <a:buFont typeface="Arial" panose="020B0604020202020204" pitchFamily="34" charset="0"/>
              <a:buChar char="•"/>
            </a:pPr>
            <a:r>
              <a:rPr lang="en-US" dirty="0"/>
              <a:t>This data exchange between GAMS and MATLAB is accomplished via the GDX (GAMS Data Exchange) file. </a:t>
            </a:r>
          </a:p>
          <a:p>
            <a:pPr marL="742950" lvl="1" indent="-285750">
              <a:buFont typeface="Arial" panose="020B0604020202020204" pitchFamily="34" charset="0"/>
              <a:buChar char="•"/>
            </a:pPr>
            <a:r>
              <a:rPr lang="en-US" dirty="0" err="1"/>
              <a:t>wgdx</a:t>
            </a:r>
            <a:r>
              <a:rPr lang="en-US" dirty="0"/>
              <a:t>: write indexed parameters to GDX file</a:t>
            </a:r>
          </a:p>
          <a:p>
            <a:pPr marL="742950" lvl="1" indent="-285750">
              <a:buFont typeface="Arial" panose="020B0604020202020204" pitchFamily="34" charset="0"/>
              <a:buChar char="•"/>
            </a:pPr>
            <a:r>
              <a:rPr lang="en-US" dirty="0" err="1"/>
              <a:t>rgdx</a:t>
            </a:r>
            <a:r>
              <a:rPr lang="en-US" dirty="0"/>
              <a:t>: read indexed parameters from GDX file</a:t>
            </a:r>
          </a:p>
        </p:txBody>
      </p:sp>
      <p:pic>
        <p:nvPicPr>
          <p:cNvPr id="10" name="Picture 9"/>
          <p:cNvPicPr>
            <a:picLocks noChangeAspect="1"/>
          </p:cNvPicPr>
          <p:nvPr/>
        </p:nvPicPr>
        <p:blipFill rotWithShape="1">
          <a:blip r:embed="rId2"/>
          <a:srcRect t="2195"/>
          <a:stretch/>
        </p:blipFill>
        <p:spPr>
          <a:xfrm>
            <a:off x="1372372" y="3807052"/>
            <a:ext cx="6486525" cy="1853883"/>
          </a:xfrm>
          <a:prstGeom prst="rect">
            <a:avLst/>
          </a:prstGeom>
        </p:spPr>
      </p:pic>
      <p:sp>
        <p:nvSpPr>
          <p:cNvPr id="11" name="Rectangle 10"/>
          <p:cNvSpPr/>
          <p:nvPr/>
        </p:nvSpPr>
        <p:spPr>
          <a:xfrm>
            <a:off x="228600" y="5833031"/>
            <a:ext cx="8763000" cy="246221"/>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[6] An Introduction to GAMS [online]: </a:t>
            </a:r>
            <a:r>
              <a:rPr lang="en-US" sz="1000" dirty="0">
                <a:hlinkClick r:id="rId3"/>
              </a:rPr>
              <a:t>https://www.gams.com/products/introduction/</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15951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29</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Distributed optimization </a:t>
            </a:r>
          </a:p>
        </p:txBody>
      </p:sp>
      <p:sp>
        <p:nvSpPr>
          <p:cNvPr id="10" name="Rectangle 9"/>
          <p:cNvSpPr/>
          <p:nvPr/>
        </p:nvSpPr>
        <p:spPr>
          <a:xfrm>
            <a:off x="228600" y="691978"/>
            <a:ext cx="8610600" cy="3508653"/>
          </a:xfrm>
          <a:prstGeom prst="rect">
            <a:avLst/>
          </a:prstGeom>
        </p:spPr>
        <p:txBody>
          <a:bodyPr wrap="square">
            <a:spAutoFit/>
          </a:bodyPr>
          <a:lstStyle/>
          <a:p>
            <a:pPr algn="just"/>
            <a:r>
              <a:rPr lang="en-US" sz="1800" dirty="0"/>
              <a:t>However, a centralized algorithm may not be effective any more for large-scale optimization problem.  </a:t>
            </a:r>
          </a:p>
          <a:p>
            <a:pPr algn="just"/>
            <a:r>
              <a:rPr lang="en-US" sz="1800" dirty="0"/>
              <a:t>To provide a scalable, fast solution to large scale optimization problems, distributed optimization algorithms are proposed [7]:</a:t>
            </a:r>
          </a:p>
          <a:p>
            <a:pPr marL="342900" indent="-342900" algn="just">
              <a:buFont typeface="Arial" panose="020B0604020202020204" pitchFamily="34" charset="0"/>
              <a:buChar char="•"/>
            </a:pPr>
            <a:r>
              <a:rPr lang="en-US" sz="1800" dirty="0"/>
              <a:t>In a distributed framework, the original centralized problem is divided into a certain number of small-scale sub-problems. </a:t>
            </a:r>
          </a:p>
          <a:p>
            <a:pPr marL="342900" indent="-342900" algn="just">
              <a:buFont typeface="Arial" panose="020B0604020202020204" pitchFamily="34" charset="0"/>
              <a:buChar char="•"/>
            </a:pPr>
            <a:r>
              <a:rPr lang="en-US" sz="1800" dirty="0"/>
              <a:t>Each sub-problem is solved by a single agent as a computation entity with agent-to-agent communication capabilities. </a:t>
            </a:r>
          </a:p>
          <a:p>
            <a:pPr marL="342900" indent="-342900" algn="just">
              <a:buFont typeface="Arial" panose="020B0604020202020204" pitchFamily="34" charset="0"/>
              <a:buChar char="•"/>
            </a:pPr>
            <a:r>
              <a:rPr lang="en-US" sz="1800" dirty="0"/>
              <a:t>A certain communication between adjacent agents is required during the computation process to exchange necessary data according to a certain protocol. </a:t>
            </a:r>
          </a:p>
          <a:p>
            <a:pPr marL="342900" indent="-342900" algn="just">
              <a:buFont typeface="Arial" panose="020B0604020202020204" pitchFamily="34" charset="0"/>
              <a:buChar char="•"/>
            </a:pPr>
            <a:r>
              <a:rPr lang="en-US" sz="1800" dirty="0"/>
              <a:t>Thus, all agents can solve the centralized problem collaboratively in a parallel fashion.</a:t>
            </a:r>
          </a:p>
          <a:p>
            <a:pPr algn="just"/>
            <a:endParaRPr lang="en-US" dirty="0"/>
          </a:p>
        </p:txBody>
      </p:sp>
      <p:sp>
        <p:nvSpPr>
          <p:cNvPr id="2" name="Rectangle 1"/>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[7] </a:t>
            </a:r>
            <a:r>
              <a:rPr lang="en-US" sz="1000" dirty="0"/>
              <a:t>J. Liu, M. </a:t>
            </a:r>
            <a:r>
              <a:rPr lang="en-US" sz="1000" dirty="0" err="1"/>
              <a:t>Benosman</a:t>
            </a:r>
            <a:r>
              <a:rPr lang="en-US" sz="1000" dirty="0"/>
              <a:t> and A. U. </a:t>
            </a:r>
            <a:r>
              <a:rPr lang="en-US" sz="1000" dirty="0" err="1"/>
              <a:t>Raghunathan</a:t>
            </a:r>
            <a:r>
              <a:rPr lang="en-US" sz="1000" dirty="0"/>
              <a:t>, "Consensus-based distributed optimal power flow algorithm," </a:t>
            </a:r>
            <a:r>
              <a:rPr lang="en-US" sz="1000" i="1" dirty="0"/>
              <a:t>2015 IEEE Power &amp; Energy Society Innovative Smart Grid Technologies Conference (ISGT)</a:t>
            </a:r>
            <a:r>
              <a:rPr lang="en-US" sz="1000" dirty="0"/>
              <a:t>, Washington, DC, 2015, pp. 1-5.</a:t>
            </a:r>
            <a:endParaRPr lang="en-US" sz="1000"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2"/>
          <a:stretch>
            <a:fillRect/>
          </a:stretch>
        </p:blipFill>
        <p:spPr>
          <a:xfrm>
            <a:off x="2268633" y="3895683"/>
            <a:ext cx="4716625" cy="1578302"/>
          </a:xfrm>
          <a:prstGeom prst="rect">
            <a:avLst/>
          </a:prstGeom>
        </p:spPr>
      </p:pic>
      <p:sp>
        <p:nvSpPr>
          <p:cNvPr id="7" name="TextBox 6"/>
          <p:cNvSpPr txBox="1"/>
          <p:nvPr/>
        </p:nvSpPr>
        <p:spPr>
          <a:xfrm>
            <a:off x="2819400" y="5473985"/>
            <a:ext cx="3615092" cy="261610"/>
          </a:xfrm>
          <a:prstGeom prst="rect">
            <a:avLst/>
          </a:prstGeom>
          <a:noFill/>
        </p:spPr>
        <p:txBody>
          <a:bodyPr wrap="none" rtlCol="0">
            <a:spAutoFit/>
          </a:bodyPr>
          <a:lstStyle/>
          <a:p>
            <a:r>
              <a:rPr lang="en-US" sz="1100" dirty="0"/>
              <a:t>Fig.1 (a) Centralized algorithm; (b) Distributed algorithm [7]</a:t>
            </a:r>
          </a:p>
        </p:txBody>
      </p:sp>
    </p:spTree>
    <p:extLst>
      <p:ext uri="{BB962C8B-B14F-4D97-AF65-F5344CB8AC3E}">
        <p14:creationId xmlns:p14="http://schemas.microsoft.com/office/powerpoint/2010/main" val="166902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3</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How to formulate OPF</a:t>
            </a:r>
          </a:p>
        </p:txBody>
      </p:sp>
      <p:sp>
        <p:nvSpPr>
          <p:cNvPr id="7" name="Rectangle 6"/>
          <p:cNvSpPr/>
          <p:nvPr/>
        </p:nvSpPr>
        <p:spPr>
          <a:xfrm>
            <a:off x="76200" y="481979"/>
            <a:ext cx="8610600" cy="3785652"/>
          </a:xfrm>
          <a:prstGeom prst="rect">
            <a:avLst/>
          </a:prstGeom>
        </p:spPr>
        <p:txBody>
          <a:bodyPr wrap="square">
            <a:spAutoFit/>
          </a:bodyPr>
          <a:lstStyle/>
          <a:p>
            <a:pPr marL="342900" indent="-342900" algn="just">
              <a:buFont typeface="Arial" panose="020B0604020202020204" pitchFamily="34" charset="0"/>
              <a:buChar char="•"/>
            </a:pPr>
            <a:r>
              <a:rPr lang="en-US" dirty="0"/>
              <a:t>The optimal power flow (OPF) was introduced by </a:t>
            </a:r>
            <a:r>
              <a:rPr lang="en-US" dirty="0" err="1"/>
              <a:t>Carpentier</a:t>
            </a:r>
            <a:r>
              <a:rPr lang="en-US" dirty="0"/>
              <a:t> in 1962 [1].</a:t>
            </a:r>
          </a:p>
          <a:p>
            <a:pPr marL="342900" indent="-342900" algn="just">
              <a:buFont typeface="Arial" panose="020B0604020202020204" pitchFamily="34" charset="0"/>
              <a:buChar char="•"/>
            </a:pPr>
            <a:r>
              <a:rPr lang="en-US" dirty="0"/>
              <a:t>Generally, the OPF is a nonlinear and non-convex problem including an objective function which must be optimized (maximized or minimized), a set of equality and inequality constraints which must be satisfied (without violating power flow constraints and operational limits), and a problem-solving method [2].</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p:txBody>
      </p:sp>
      <p:sp>
        <p:nvSpPr>
          <p:cNvPr id="3" name="Rectangle 2"/>
          <p:cNvSpPr/>
          <p:nvPr/>
        </p:nvSpPr>
        <p:spPr>
          <a:xfrm>
            <a:off x="0" y="5526127"/>
            <a:ext cx="8915400" cy="553998"/>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[1] </a:t>
            </a:r>
            <a:r>
              <a:rPr lang="fr-FR" sz="1000" dirty="0"/>
              <a:t>Carpentier, J. "Contribution a l’</a:t>
            </a:r>
            <a:r>
              <a:rPr lang="fr-FR" sz="1000" dirty="0" err="1"/>
              <a:t>etude</a:t>
            </a:r>
            <a:r>
              <a:rPr lang="fr-FR" sz="1000" dirty="0"/>
              <a:t> du dispatching </a:t>
            </a:r>
            <a:r>
              <a:rPr lang="fr-FR" sz="1000" dirty="0" err="1"/>
              <a:t>economique</a:t>
            </a:r>
            <a:r>
              <a:rPr lang="fr-FR" sz="1000" dirty="0"/>
              <a:t>." </a:t>
            </a:r>
            <a:r>
              <a:rPr lang="fr-FR" sz="1000" i="1" dirty="0"/>
              <a:t>Bulletin de la </a:t>
            </a:r>
            <a:r>
              <a:rPr lang="fr-FR" sz="1000" i="1" dirty="0" err="1"/>
              <a:t>Societe</a:t>
            </a:r>
            <a:r>
              <a:rPr lang="fr-FR" sz="1000" i="1" dirty="0"/>
              <a:t> </a:t>
            </a:r>
            <a:r>
              <a:rPr lang="fr-FR" sz="1000" i="1" dirty="0" err="1"/>
              <a:t>Francaise</a:t>
            </a:r>
            <a:r>
              <a:rPr lang="fr-FR" sz="1000" i="1" dirty="0"/>
              <a:t> des Electriciens</a:t>
            </a:r>
            <a:r>
              <a:rPr lang="fr-FR" sz="1000" dirty="0"/>
              <a:t>3.1 (1962): 431-447.</a:t>
            </a:r>
          </a:p>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mc:AlternateContent xmlns:mc="http://schemas.openxmlformats.org/markup-compatibility/2006" xmlns:a14="http://schemas.microsoft.com/office/drawing/2010/main">
        <mc:Choice Requires="a14">
          <p:sp>
            <p:nvSpPr>
              <p:cNvPr id="10" name="TextBox 9"/>
              <p:cNvSpPr txBox="1"/>
              <p:nvPr/>
            </p:nvSpPr>
            <p:spPr>
              <a:xfrm>
                <a:off x="2819400" y="3276600"/>
                <a:ext cx="41340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a:rPr lang="en-US" i="1" smtClean="0">
                              <a:latin typeface="Cambria Math" panose="02040503050406030204" pitchFamily="18" charset="0"/>
                            </a:rPr>
                            <m:t>𝑚</m:t>
                          </m:r>
                          <m:r>
                            <a:rPr lang="en-US" b="0" i="1" smtClean="0">
                              <a:latin typeface="Cambria Math" panose="02040503050406030204" pitchFamily="18" charset="0"/>
                            </a:rPr>
                            <m:t>𝑖𝑛𝑖𝑚𝑖𝑧𝑒</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𝑚𝑎𝑥𝑖𝑚𝑖𝑧𝑒</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e>
                      </m:func>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819400" y="3276600"/>
                <a:ext cx="4134017" cy="369332"/>
              </a:xfrm>
              <a:prstGeom prst="rect">
                <a:avLst/>
              </a:prstGeom>
              <a:blipFill>
                <a:blip r:embed="rId2"/>
                <a:stretch>
                  <a:fillRect l="-442" r="-2065" b="-36667"/>
                </a:stretch>
              </a:blipFill>
            </p:spPr>
            <p:txBody>
              <a:bodyPr/>
              <a:lstStyle/>
              <a:p>
                <a:r>
                  <a:rPr lang="en-US">
                    <a:noFill/>
                  </a:rPr>
                  <a:t> </a:t>
                </a:r>
              </a:p>
            </p:txBody>
          </p:sp>
        </mc:Fallback>
      </mc:AlternateContent>
      <p:sp>
        <p:nvSpPr>
          <p:cNvPr id="11" name="Rectangle 10"/>
          <p:cNvSpPr/>
          <p:nvPr/>
        </p:nvSpPr>
        <p:spPr>
          <a:xfrm>
            <a:off x="1219200" y="3740368"/>
            <a:ext cx="1422184" cy="461665"/>
          </a:xfrm>
          <a:prstGeom prst="rect">
            <a:avLst/>
          </a:prstGeom>
        </p:spPr>
        <p:txBody>
          <a:bodyPr wrap="none">
            <a:spAutoFit/>
          </a:bodyPr>
          <a:lstStyle/>
          <a:p>
            <a:r>
              <a:rPr lang="en-US" dirty="0"/>
              <a:t>subject to</a:t>
            </a:r>
          </a:p>
        </p:txBody>
      </p:sp>
      <mc:AlternateContent xmlns:mc="http://schemas.openxmlformats.org/markup-compatibility/2006" xmlns:a14="http://schemas.microsoft.com/office/drawing/2010/main">
        <mc:Choice Requires="a14">
          <p:sp>
            <p:nvSpPr>
              <p:cNvPr id="13" name="TextBox 12"/>
              <p:cNvSpPr txBox="1"/>
              <p:nvPr/>
            </p:nvSpPr>
            <p:spPr>
              <a:xfrm>
                <a:off x="3843274" y="3808238"/>
                <a:ext cx="1566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𝑢</m:t>
                          </m:r>
                        </m:e>
                      </m:d>
                      <m:r>
                        <a:rPr lang="en-US" b="0" i="1" smtClean="0">
                          <a:latin typeface="Cambria Math" panose="02040503050406030204" pitchFamily="18" charset="0"/>
                        </a:rPr>
                        <m:t>=</m:t>
                      </m:r>
                      <m:r>
                        <a:rPr lang="en-US" i="1" smtClean="0">
                          <a:latin typeface="Cambria Math" panose="02040503050406030204" pitchFamily="18" charset="0"/>
                        </a:rPr>
                        <m:t>0</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843274" y="3808238"/>
                <a:ext cx="1566070" cy="369332"/>
              </a:xfrm>
              <a:prstGeom prst="rect">
                <a:avLst/>
              </a:prstGeom>
              <a:blipFill>
                <a:blip r:embed="rId3"/>
                <a:stretch>
                  <a:fillRect l="-273541" t="-2805000" r="-269261" b="-190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32977" y="4328587"/>
                <a:ext cx="15516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𝑢</m:t>
                          </m:r>
                        </m:e>
                      </m:d>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0</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832977" y="4328587"/>
                <a:ext cx="1551643" cy="369332"/>
              </a:xfrm>
              <a:prstGeom prst="rect">
                <a:avLst/>
              </a:prstGeom>
              <a:blipFill>
                <a:blip r:embed="rId4"/>
                <a:stretch>
                  <a:fillRect l="-282283" t="-2859016" r="-272441" b="-13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556304" y="4794968"/>
                <a:ext cx="1948097" cy="461665"/>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𝐿𝐵</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𝑥</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𝑈𝐵</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556304" y="4794968"/>
                <a:ext cx="1948097" cy="461665"/>
              </a:xfrm>
              <a:prstGeom prst="rect">
                <a:avLst/>
              </a:prstGeom>
              <a:blipFill>
                <a:blip r:embed="rId5"/>
                <a:stretch>
                  <a:fillRect l="-208750" t="-2208000" r="-209688" b="-1048000"/>
                </a:stretch>
              </a:blipFill>
            </p:spPr>
            <p:txBody>
              <a:bodyPr/>
              <a:lstStyle/>
              <a:p>
                <a:r>
                  <a:rPr lang="en-US">
                    <a:noFill/>
                  </a:rPr>
                  <a:t> </a:t>
                </a:r>
              </a:p>
            </p:txBody>
          </p:sp>
        </mc:Fallback>
      </mc:AlternateContent>
    </p:spTree>
    <p:extLst>
      <p:ext uri="{BB962C8B-B14F-4D97-AF65-F5344CB8AC3E}">
        <p14:creationId xmlns:p14="http://schemas.microsoft.com/office/powerpoint/2010/main" val="473796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30</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3403" y="136203"/>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Distributed CVR in Unbalanced Distribution Systems with PV Penetration</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30</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30</a:t>
            </a:fld>
            <a:endParaRPr lang="en-US" altLang="en-US" sz="9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80919" y="4067658"/>
            <a:ext cx="8971319" cy="12573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500" dirty="0">
              <a:latin typeface="Times New Roman" panose="02020603050405020304" pitchFamily="18" charset="0"/>
              <a:cs typeface="Times New Roman" panose="02020603050405020304" pitchFamily="18" charset="0"/>
            </a:endParaRPr>
          </a:p>
        </p:txBody>
      </p:sp>
      <p:sp>
        <p:nvSpPr>
          <p:cNvPr id="14" name="Rectangle 13"/>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[8] </a:t>
            </a:r>
            <a:r>
              <a:rPr lang="en-US" sz="1000" dirty="0"/>
              <a:t>Z. Wang and J. Wang, "Review on Implementation and Assessment of Conservation Voltage Reduction," in </a:t>
            </a:r>
            <a:r>
              <a:rPr lang="en-US" sz="1000" i="1" dirty="0"/>
              <a:t>IEEE Transactions on Power Systems</a:t>
            </a:r>
            <a:r>
              <a:rPr lang="en-US" sz="1000" dirty="0"/>
              <a:t>, vol. 29, no. 3, pp. 1306-1315, May 2014.</a:t>
            </a:r>
            <a:endParaRPr lang="en-US" sz="1000" dirty="0">
              <a:latin typeface="Times" panose="02020603050405020304" pitchFamily="18" charset="0"/>
              <a:cs typeface="Times" panose="02020603050405020304" pitchFamily="18" charset="0"/>
            </a:endParaRPr>
          </a:p>
        </p:txBody>
      </p:sp>
      <p:sp>
        <p:nvSpPr>
          <p:cNvPr id="16" name="Rectangle 15"/>
          <p:cNvSpPr/>
          <p:nvPr/>
        </p:nvSpPr>
        <p:spPr>
          <a:xfrm>
            <a:off x="78259" y="885598"/>
            <a:ext cx="8973918" cy="2247795"/>
          </a:xfrm>
          <a:prstGeom prst="rect">
            <a:avLst/>
          </a:prstGeom>
        </p:spPr>
        <p:txBody>
          <a:bodyPr wrap="square">
            <a:spAutoFit/>
          </a:bodyPr>
          <a:lstStyle/>
          <a:p>
            <a:pPr algn="just">
              <a:lnSpc>
                <a:spcPct val="90000"/>
              </a:lnSpc>
              <a:spcBef>
                <a:spcPts val="750"/>
              </a:spcBef>
            </a:pPr>
            <a:r>
              <a:rPr lang="en-US" sz="1800" dirty="0">
                <a:latin typeface="Times New Roman" panose="02020603050405020304" pitchFamily="18" charset="0"/>
                <a:cs typeface="Times New Roman" panose="02020603050405020304" pitchFamily="18" charset="0"/>
              </a:rPr>
              <a:t>Conservation voltage reduction (CVR) is an established idea and one of the most cost-effective way to save energy. </a:t>
            </a:r>
          </a:p>
          <a:p>
            <a:pPr algn="just">
              <a:lnSpc>
                <a:spcPct val="90000"/>
              </a:lnSpc>
              <a:spcBef>
                <a:spcPts val="750"/>
              </a:spcBef>
            </a:pPr>
            <a:r>
              <a:rPr lang="en-US" sz="1800" dirty="0">
                <a:latin typeface="Times New Roman" panose="02020603050405020304" pitchFamily="18" charset="0"/>
                <a:cs typeface="Times New Roman" panose="02020603050405020304" pitchFamily="18" charset="0"/>
              </a:rPr>
              <a:t>CVR can reduce voltages on the distribution system in a controlled manner for:</a:t>
            </a:r>
          </a:p>
          <a:p>
            <a:pPr marL="742950" lvl="1" indent="-285750" algn="just">
              <a:lnSpc>
                <a:spcPct val="90000"/>
              </a:lnSpc>
              <a:spcBef>
                <a:spcPts val="75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Short-term (peak-time) peak demand reduction </a:t>
            </a:r>
          </a:p>
          <a:p>
            <a:pPr marL="742950" lvl="1" indent="-285750" algn="just">
              <a:lnSpc>
                <a:spcPct val="90000"/>
              </a:lnSpc>
              <a:spcBef>
                <a:spcPts val="75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Long-term (24 hours) energy saving </a:t>
            </a:r>
          </a:p>
          <a:p>
            <a:pPr algn="just">
              <a:lnSpc>
                <a:spcPct val="90000"/>
              </a:lnSpc>
              <a:spcBef>
                <a:spcPts val="750"/>
              </a:spcBef>
            </a:pPr>
            <a:r>
              <a:rPr lang="en-US" sz="1800" dirty="0">
                <a:latin typeface="Times New Roman" panose="02020603050405020304" pitchFamily="18" charset="0"/>
                <a:cs typeface="Times New Roman" panose="02020603050405020304" pitchFamily="18" charset="0"/>
              </a:rPr>
              <a:t>CVR still keeps the lowest customer utilization voltage consistent with levels determined by regulatory agencies and standards-setting organizations</a:t>
            </a:r>
          </a:p>
        </p:txBody>
      </p:sp>
      <p:pic>
        <p:nvPicPr>
          <p:cNvPr id="3" name="Picture 2"/>
          <p:cNvPicPr>
            <a:picLocks noChangeAspect="1"/>
          </p:cNvPicPr>
          <p:nvPr/>
        </p:nvPicPr>
        <p:blipFill rotWithShape="1">
          <a:blip r:embed="rId2"/>
          <a:srcRect t="9302"/>
          <a:stretch/>
        </p:blipFill>
        <p:spPr>
          <a:xfrm>
            <a:off x="1493093" y="3276600"/>
            <a:ext cx="5895975" cy="2228850"/>
          </a:xfrm>
          <a:prstGeom prst="rect">
            <a:avLst/>
          </a:prstGeom>
        </p:spPr>
      </p:pic>
      <p:sp>
        <p:nvSpPr>
          <p:cNvPr id="17" name="TextBox 16"/>
          <p:cNvSpPr txBox="1"/>
          <p:nvPr/>
        </p:nvSpPr>
        <p:spPr>
          <a:xfrm>
            <a:off x="2667000" y="5374645"/>
            <a:ext cx="4104009" cy="261610"/>
          </a:xfrm>
          <a:prstGeom prst="rect">
            <a:avLst/>
          </a:prstGeom>
          <a:noFill/>
        </p:spPr>
        <p:txBody>
          <a:bodyPr wrap="none" rtlCol="0">
            <a:spAutoFit/>
          </a:bodyPr>
          <a:lstStyle/>
          <a:p>
            <a:r>
              <a:rPr lang="en-US" sz="1100" dirty="0"/>
              <a:t>Fig.2 (left) Peak demand reduction and (right) 24-hr energy saving [8]</a:t>
            </a:r>
          </a:p>
        </p:txBody>
      </p:sp>
    </p:spTree>
    <p:extLst>
      <p:ext uri="{BB962C8B-B14F-4D97-AF65-F5344CB8AC3E}">
        <p14:creationId xmlns:p14="http://schemas.microsoft.com/office/powerpoint/2010/main" val="265331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31</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3403" y="136203"/>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Distributed CVR in Unbalanced Distribution Systems with PV Penetration</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31</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31</a:t>
            </a:fld>
            <a:endParaRPr lang="en-US" altLang="en-US" sz="9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1976" y="4061569"/>
            <a:ext cx="8971319" cy="12573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500" dirty="0">
              <a:latin typeface="Times New Roman" panose="02020603050405020304" pitchFamily="18" charset="0"/>
              <a:cs typeface="Times New Roman" panose="02020603050405020304" pitchFamily="18" charset="0"/>
            </a:endParaRPr>
          </a:p>
        </p:txBody>
      </p:sp>
      <p:sp>
        <p:nvSpPr>
          <p:cNvPr id="4" name="Rectangle 3"/>
          <p:cNvSpPr/>
          <p:nvPr/>
        </p:nvSpPr>
        <p:spPr>
          <a:xfrm>
            <a:off x="63403" y="853011"/>
            <a:ext cx="8973918" cy="4388894"/>
          </a:xfrm>
          <a:prstGeom prst="rect">
            <a:avLst/>
          </a:prstGeom>
        </p:spPr>
        <p:txBody>
          <a:bodyPr wrap="square">
            <a:spAutoFit/>
          </a:bodyPr>
          <a:lstStyle/>
          <a:p>
            <a:pPr algn="just">
              <a:lnSpc>
                <a:spcPct val="90000"/>
              </a:lnSpc>
              <a:spcBef>
                <a:spcPts val="750"/>
              </a:spcBef>
            </a:pPr>
            <a:r>
              <a:rPr lang="en-US" dirty="0">
                <a:latin typeface="Times New Roman" panose="02020603050405020304" pitchFamily="18" charset="0"/>
                <a:cs typeface="Times New Roman" panose="02020603050405020304" pitchFamily="18" charset="0"/>
              </a:rPr>
              <a:t>To achieve CVR:</a:t>
            </a:r>
          </a:p>
          <a:p>
            <a:pPr marL="285750" indent="-285750" algn="just">
              <a:lnSpc>
                <a:spcPct val="90000"/>
              </a:lnSpc>
              <a:spcBef>
                <a:spcPts val="75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Conventional approach for implementing CVR is by adjusting tap positions of On-load Tap Changer (OLTC) at the substation transformers, which ensures the nodal voltages are reduced in a manner that neither violates the acceptable voltage ranges nor affects for performance. </a:t>
            </a:r>
          </a:p>
          <a:p>
            <a:pPr algn="just">
              <a:lnSpc>
                <a:spcPct val="90000"/>
              </a:lnSpc>
              <a:spcBef>
                <a:spcPts val="750"/>
              </a:spcBef>
            </a:pPr>
            <a:endParaRPr lang="en-US" dirty="0">
              <a:latin typeface="Times New Roman" panose="02020603050405020304" pitchFamily="18" charset="0"/>
              <a:cs typeface="Times New Roman" panose="02020603050405020304" pitchFamily="18" charset="0"/>
            </a:endParaRPr>
          </a:p>
          <a:p>
            <a:pPr marL="285750" indent="-285750" algn="just">
              <a:lnSpc>
                <a:spcPct val="90000"/>
              </a:lnSpc>
              <a:spcBef>
                <a:spcPts val="75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more advanced way of implementation is to integrate CVR into Volt/VAR optimization (OPF-based VVO) models as an objection function, which provide a framework for optimal control of voltage regulation and VAR control devices to achieve specific operational goals without violating any of the operational constraints. </a:t>
            </a:r>
          </a:p>
        </p:txBody>
      </p:sp>
      <p:sp>
        <p:nvSpPr>
          <p:cNvPr id="15" name="Rectangle 14"/>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49160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32</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3403" y="136203"/>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Distributed CVR in Unbalanced Distribution Systems with PV Penetration</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32</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32</a:t>
            </a:fld>
            <a:endParaRPr lang="en-US" altLang="en-US" sz="9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1976" y="4061569"/>
            <a:ext cx="8971319" cy="12573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500" dirty="0">
              <a:latin typeface="Times New Roman" panose="02020603050405020304" pitchFamily="18" charset="0"/>
              <a:cs typeface="Times New Roman" panose="02020603050405020304" pitchFamily="18" charset="0"/>
            </a:endParaRPr>
          </a:p>
        </p:txBody>
      </p:sp>
      <p:sp>
        <p:nvSpPr>
          <p:cNvPr id="4" name="Rectangle 3"/>
          <p:cNvSpPr/>
          <p:nvPr/>
        </p:nvSpPr>
        <p:spPr>
          <a:xfrm>
            <a:off x="63403" y="853011"/>
            <a:ext cx="8973918" cy="590931"/>
          </a:xfrm>
          <a:prstGeom prst="rect">
            <a:avLst/>
          </a:prstGeom>
        </p:spPr>
        <p:txBody>
          <a:bodyPr wrap="square">
            <a:spAutoFit/>
          </a:bodyPr>
          <a:lstStyle/>
          <a:p>
            <a:pPr algn="just">
              <a:lnSpc>
                <a:spcPct val="90000"/>
              </a:lnSpc>
              <a:spcBef>
                <a:spcPts val="750"/>
              </a:spcBef>
            </a:pPr>
            <a:r>
              <a:rPr lang="en-US" sz="1800" dirty="0">
                <a:latin typeface="Times New Roman" panose="02020603050405020304" pitchFamily="18" charset="0"/>
                <a:cs typeface="Times New Roman" panose="02020603050405020304" pitchFamily="18" charset="0"/>
              </a:rPr>
              <a:t>In [9], a distributed multi-objective optimization model is proposed for implementing CVR in unbalanced three-phase distribution systems. </a:t>
            </a:r>
          </a:p>
        </p:txBody>
      </p:sp>
      <p:sp>
        <p:nvSpPr>
          <p:cNvPr id="12" name="Rectangle 11"/>
          <p:cNvSpPr/>
          <p:nvPr/>
        </p:nvSpPr>
        <p:spPr>
          <a:xfrm>
            <a:off x="135500" y="3638648"/>
            <a:ext cx="8820204" cy="1938992"/>
          </a:xfrm>
          <a:prstGeom prst="rect">
            <a:avLst/>
          </a:prstGeom>
        </p:spPr>
        <p:txBody>
          <a:bodyPr wrap="square">
            <a:spAutoFit/>
          </a:bodyPr>
          <a:lstStyle/>
          <a:p>
            <a:pPr marL="214313" indent="-214313"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 optimization model is developed to coordinate the fast dispatch of PV inverters with the slow-dispatch of OLTC and CBs, in order to facilitate voltage reduction in unbalanced three-phase distribution systems.</a:t>
            </a:r>
          </a:p>
          <a:p>
            <a:pPr marL="214313" indent="-214313"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In order to ensure the solution optimality and maintain customer data privacy and ownership, a distributed solution methodology is proposed to dispatch all the abovementioned devices in a unified optimization framework. The solution methodology is based on a modified ADMM technique to handle the non-convex optimization problem with discrete switching and tap changing variables.</a:t>
            </a:r>
          </a:p>
          <a:p>
            <a:pPr marL="214313" indent="-214313"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trade-off between voltage reduction and real power loss reduction is quantified numerically using the developed multi-objective VVO formulation.</a:t>
            </a:r>
          </a:p>
        </p:txBody>
      </p:sp>
      <p:sp>
        <p:nvSpPr>
          <p:cNvPr id="14" name="Rectangle 13"/>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pic>
        <p:nvPicPr>
          <p:cNvPr id="2" name="Picture 1"/>
          <p:cNvPicPr>
            <a:picLocks noChangeAspect="1"/>
          </p:cNvPicPr>
          <p:nvPr/>
        </p:nvPicPr>
        <p:blipFill rotWithShape="1">
          <a:blip r:embed="rId2"/>
          <a:srcRect b="19983"/>
          <a:stretch/>
        </p:blipFill>
        <p:spPr>
          <a:xfrm>
            <a:off x="2667000" y="1529642"/>
            <a:ext cx="4419600" cy="1518358"/>
          </a:xfrm>
          <a:prstGeom prst="rect">
            <a:avLst/>
          </a:prstGeom>
        </p:spPr>
      </p:pic>
      <p:sp>
        <p:nvSpPr>
          <p:cNvPr id="11" name="TextBox 10"/>
          <p:cNvSpPr txBox="1"/>
          <p:nvPr/>
        </p:nvSpPr>
        <p:spPr>
          <a:xfrm>
            <a:off x="2614624" y="3067361"/>
            <a:ext cx="3592650" cy="261610"/>
          </a:xfrm>
          <a:prstGeom prst="rect">
            <a:avLst/>
          </a:prstGeom>
          <a:noFill/>
        </p:spPr>
        <p:txBody>
          <a:bodyPr wrap="none" rtlCol="0">
            <a:spAutoFit/>
          </a:bodyPr>
          <a:lstStyle/>
          <a:p>
            <a:r>
              <a:rPr lang="en-US" sz="1100" dirty="0"/>
              <a:t>Fig.3 Multi-timescale voltage regulation framework in VVO</a:t>
            </a:r>
          </a:p>
        </p:txBody>
      </p:sp>
    </p:spTree>
    <p:extLst>
      <p:ext uri="{BB962C8B-B14F-4D97-AF65-F5344CB8AC3E}">
        <p14:creationId xmlns:p14="http://schemas.microsoft.com/office/powerpoint/2010/main" val="594656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33</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1" y="23281"/>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Multi-objective Optimization Model</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33</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33</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19" name="Right Brace 18"/>
          <p:cNvSpPr/>
          <p:nvPr/>
        </p:nvSpPr>
        <p:spPr>
          <a:xfrm>
            <a:off x="4471084" y="2054055"/>
            <a:ext cx="232431" cy="51280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p:cNvSpPr txBox="1"/>
              <p:nvPr/>
            </p:nvSpPr>
            <p:spPr>
              <a:xfrm>
                <a:off x="4825319" y="1723400"/>
                <a:ext cx="4143626" cy="138499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Multi-objective function aims to (1) minimize the largest bus voltage; (2) minimize active power losses, with the weight factors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𝑤</m:t>
                        </m:r>
                      </m:e>
                      <m:sub>
                        <m:r>
                          <a:rPr lang="en-US" sz="1400" i="1">
                            <a:latin typeface="Cambria Math" panose="02040503050406030204" pitchFamily="18" charset="0"/>
                            <a:cs typeface="Times New Roman" panose="02020603050405020304" pitchFamily="18" charset="0"/>
                          </a:rPr>
                          <m:t>1</m:t>
                        </m:r>
                      </m:sub>
                    </m:sSub>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𝑤</m:t>
                        </m:r>
                      </m:e>
                      <m:sub>
                        <m:r>
                          <a:rPr lang="en-US" sz="1400" i="1">
                            <a:latin typeface="Cambria Math" panose="02040503050406030204" pitchFamily="18" charset="0"/>
                            <a:cs typeface="Times New Roman" panose="02020603050405020304" pitchFamily="18" charset="0"/>
                          </a:rPr>
                          <m:t>2</m:t>
                        </m:r>
                      </m:sub>
                    </m:sSub>
                  </m:oMath>
                </a14:m>
                <a:r>
                  <a:rPr lang="en-US" sz="1400" dirty="0">
                    <a:latin typeface="Times New Roman" panose="02020603050405020304" pitchFamily="18" charset="0"/>
                    <a:cs typeface="Times New Roman" panose="02020603050405020304" pitchFamily="18" charset="0"/>
                  </a:rPr>
                  <a:t>. </a:t>
                </a:r>
              </a:p>
              <a:p>
                <a:pPr algn="just"/>
                <a:r>
                  <a:rPr lang="en-US" sz="1400" dirty="0">
                    <a:latin typeface="Times New Roman" panose="02020603050405020304" pitchFamily="18" charset="0"/>
                    <a:cs typeface="Times New Roman" panose="02020603050405020304" pitchFamily="18" charset="0"/>
                  </a:rPr>
                  <a:t>The distribution system operators can adjust the weighting factors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𝑤</m:t>
                        </m:r>
                      </m:e>
                      <m:sub>
                        <m:r>
                          <a:rPr lang="en-US" sz="1400" i="1">
                            <a:latin typeface="Cambria Math" panose="02040503050406030204" pitchFamily="18" charset="0"/>
                            <a:cs typeface="Times New Roman" panose="02020603050405020304" pitchFamily="18" charset="0"/>
                          </a:rPr>
                          <m:t>1</m:t>
                        </m:r>
                      </m:sub>
                    </m:sSub>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𝑤</m:t>
                        </m:r>
                      </m:e>
                      <m:sub>
                        <m:r>
                          <a:rPr lang="en-US" sz="1400" i="1">
                            <a:latin typeface="Cambria Math" panose="02040503050406030204" pitchFamily="18" charset="0"/>
                            <a:cs typeface="Times New Roman" panose="02020603050405020304" pitchFamily="18" charset="0"/>
                          </a:rPr>
                          <m:t>2</m:t>
                        </m:r>
                      </m:sub>
                    </m:sSub>
                  </m:oMath>
                </a14:m>
                <a:r>
                  <a:rPr lang="en-US" sz="1400" dirty="0">
                    <a:latin typeface="Times New Roman" panose="02020603050405020304" pitchFamily="18" charset="0"/>
                    <a:cs typeface="Times New Roman" panose="02020603050405020304" pitchFamily="18" charset="0"/>
                  </a:rPr>
                  <a:t> according to specific operational requirements.</a:t>
                </a:r>
              </a:p>
            </p:txBody>
          </p:sp>
        </mc:Choice>
        <mc:Fallback xmlns="">
          <p:sp>
            <p:nvSpPr>
              <p:cNvPr id="24" name="TextBox 23"/>
              <p:cNvSpPr txBox="1">
                <a:spLocks noRot="1" noChangeAspect="1" noMove="1" noResize="1" noEditPoints="1" noAdjustHandles="1" noChangeArrowheads="1" noChangeShapeType="1" noTextEdit="1"/>
              </p:cNvSpPr>
              <p:nvPr/>
            </p:nvSpPr>
            <p:spPr>
              <a:xfrm>
                <a:off x="4825319" y="1723400"/>
                <a:ext cx="4143626" cy="1384995"/>
              </a:xfrm>
              <a:prstGeom prst="rect">
                <a:avLst/>
              </a:prstGeom>
              <a:blipFill>
                <a:blip r:embed="rId2"/>
                <a:stretch>
                  <a:fillRect l="-442" t="-881" r="-442" b="-3524"/>
                </a:stretch>
              </a:blipFill>
            </p:spPr>
            <p:txBody>
              <a:bodyPr/>
              <a:lstStyle/>
              <a:p>
                <a:r>
                  <a:rPr lang="en-US">
                    <a:noFill/>
                  </a:rPr>
                  <a:t> </a:t>
                </a:r>
              </a:p>
            </p:txBody>
          </p:sp>
        </mc:Fallback>
      </mc:AlternateContent>
      <p:sp>
        <p:nvSpPr>
          <p:cNvPr id="2" name="Rectangle 2"/>
          <p:cNvSpPr>
            <a:spLocks noChangeArrowheads="1"/>
          </p:cNvSpPr>
          <p:nvPr/>
        </p:nvSpPr>
        <p:spPr bwMode="auto">
          <a:xfrm>
            <a:off x="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96039" y="1825174"/>
                <a:ext cx="3907865"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min</m:t>
                              </m:r>
                            </m:e>
                            <m:lim>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𝑖</m:t>
                                  </m:r>
                                </m:sub>
                              </m:sSub>
                            </m:lim>
                          </m:limLow>
                        </m:fName>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1</m:t>
                                  </m:r>
                                </m:sub>
                              </m:sSub>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rPr>
                                            <m:t>∗</m:t>
                                          </m:r>
                                        </m:sup>
                                      </m:sSubSup>
                                    </m:e>
                                  </m:d>
                                </m:e>
                              </m:nary>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2</m:t>
                                  </m:r>
                                </m:sub>
                              </m:sSub>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𝑙𝑜𝑠𝑠</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e>
                                  </m:d>
                                </m:e>
                              </m:nary>
                            </m:e>
                          </m:d>
                        </m:e>
                      </m:func>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6039" y="1825174"/>
                <a:ext cx="3907865" cy="891719"/>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 y="478398"/>
            <a:ext cx="8852142" cy="784830"/>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A centralized optimization model is presented to coordinate the fast-dispatch of PV inverters and the slow-dispatch of conventional voltage regulation devices (OLTC and CBs) to facilitate voltage reduction in unbalanced distribution systems.</a:t>
            </a:r>
          </a:p>
        </p:txBody>
      </p:sp>
      <mc:AlternateContent xmlns:mc="http://schemas.openxmlformats.org/markup-compatibility/2006" xmlns:a14="http://schemas.microsoft.com/office/drawing/2010/main">
        <mc:Choice Requires="a14">
          <p:sp>
            <p:nvSpPr>
              <p:cNvPr id="3" name="TextBox 2"/>
              <p:cNvSpPr txBox="1"/>
              <p:nvPr/>
            </p:nvSpPr>
            <p:spPr>
              <a:xfrm>
                <a:off x="1524000" y="3896548"/>
                <a:ext cx="1807418" cy="382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func>
                        <m:funcPr>
                          <m:ctrlPr>
                            <a:rPr lang="en-US" sz="1800" i="1">
                              <a:latin typeface="Cambria Math" panose="02040503050406030204" pitchFamily="18" charset="0"/>
                              <a:ea typeface="Cambria Math" panose="02040503050406030204" pitchFamily="18" charset="0"/>
                            </a:rPr>
                          </m:ctrlPr>
                        </m:funcPr>
                        <m:fName>
                          <m:limLow>
                            <m:limLowPr>
                              <m:ctrlPr>
                                <a:rPr lang="en-US" sz="1800" i="1">
                                  <a:latin typeface="Cambria Math" panose="02040503050406030204" pitchFamily="18" charset="0"/>
                                  <a:ea typeface="Cambria Math" panose="02040503050406030204" pitchFamily="18" charset="0"/>
                                </a:rPr>
                              </m:ctrlPr>
                            </m:limLowPr>
                            <m:e>
                              <m:r>
                                <m:rPr>
                                  <m:sty m:val="p"/>
                                </m:rPr>
                                <a:rPr lang="en-US" sz="1800">
                                  <a:latin typeface="Cambria Math" panose="02040503050406030204" pitchFamily="18" charset="0"/>
                                  <a:ea typeface="Cambria Math" panose="02040503050406030204" pitchFamily="18" charset="0"/>
                                </a:rPr>
                                <m:t>max</m:t>
                              </m:r>
                            </m:e>
                            <m:lim>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lim>
                          </m:limLow>
                        </m:fName>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e>
                          </m:d>
                        </m:e>
                      </m:func>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1524000" y="3896548"/>
                <a:ext cx="1807418" cy="382156"/>
              </a:xfrm>
              <a:prstGeom prst="rect">
                <a:avLst/>
              </a:prstGeom>
              <a:blipFill>
                <a:blip r:embed="rId4"/>
                <a:stretch>
                  <a:fillRect l="-2365" b="-14286"/>
                </a:stretch>
              </a:blipFill>
            </p:spPr>
            <p:txBody>
              <a:bodyPr/>
              <a:lstStyle/>
              <a:p>
                <a:r>
                  <a:rPr lang="en-US">
                    <a:noFill/>
                  </a:rPr>
                  <a:t> </a:t>
                </a:r>
              </a:p>
            </p:txBody>
          </p:sp>
        </mc:Fallback>
      </mc:AlternateContent>
      <p:sp>
        <p:nvSpPr>
          <p:cNvPr id="21" name="Right Brace 20"/>
          <p:cNvSpPr/>
          <p:nvPr/>
        </p:nvSpPr>
        <p:spPr>
          <a:xfrm>
            <a:off x="4354869" y="3963231"/>
            <a:ext cx="232431" cy="24828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22" name="TextBox 21"/>
          <p:cNvSpPr txBox="1"/>
          <p:nvPr/>
        </p:nvSpPr>
        <p:spPr>
          <a:xfrm>
            <a:off x="4921058" y="3834825"/>
            <a:ext cx="4232624"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Find the largest voltage magnitude at bus </a:t>
            </a:r>
            <a:r>
              <a:rPr lang="en-US" sz="1600" i="1"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time t.</a:t>
            </a:r>
          </a:p>
        </p:txBody>
      </p:sp>
      <p:sp>
        <p:nvSpPr>
          <p:cNvPr id="4" name="Rectangle 3"/>
          <p:cNvSpPr/>
          <p:nvPr/>
        </p:nvSpPr>
        <p:spPr>
          <a:xfrm>
            <a:off x="69283" y="3186098"/>
            <a:ext cx="453970" cy="369332"/>
          </a:xfrm>
          <a:prstGeom prst="rect">
            <a:avLst/>
          </a:prstGeom>
        </p:spPr>
        <p:txBody>
          <a:bodyPr wrap="none">
            <a:spAutoFit/>
          </a:bodyPr>
          <a:lstStyle/>
          <a:p>
            <a:r>
              <a:rPr lang="en-US" sz="1800" dirty="0" err="1">
                <a:latin typeface="Times New Roman" panose="02020603050405020304" pitchFamily="18" charset="0"/>
                <a:cs typeface="Times New Roman" panose="02020603050405020304" pitchFamily="18" charset="0"/>
              </a:rPr>
              <a:t>s.t.</a:t>
            </a:r>
            <a:endParaRPr lang="en-US" sz="1800" dirty="0"/>
          </a:p>
        </p:txBody>
      </p:sp>
      <mc:AlternateContent xmlns:mc="http://schemas.openxmlformats.org/markup-compatibility/2006" xmlns:a14="http://schemas.microsoft.com/office/drawing/2010/main">
        <mc:Choice Requires="a14">
          <p:sp>
            <p:nvSpPr>
              <p:cNvPr id="28" name="TextBox 27"/>
              <p:cNvSpPr txBox="1"/>
              <p:nvPr/>
            </p:nvSpPr>
            <p:spPr>
              <a:xfrm>
                <a:off x="443674" y="4840650"/>
                <a:ext cx="3876767" cy="794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𝑙𝑜𝑠𝑠</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r>
                        <a:rPr lang="en-US" sz="1800" i="1">
                          <a:latin typeface="Cambria Math" panose="02040503050406030204" pitchFamily="18" charset="0"/>
                          <a:ea typeface="Cambria Math" panose="02040503050406030204" pitchFamily="18" charset="0"/>
                        </a:rPr>
                        <m:t>=</m:t>
                      </m:r>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𝑇</m:t>
                          </m:r>
                        </m:sup>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𝑟</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f>
                                <m:fPr>
                                  <m:ctrlPr>
                                    <a:rPr lang="en-US" sz="1800" i="1">
                                      <a:latin typeface="Cambria Math" panose="02040503050406030204" pitchFamily="18" charset="0"/>
                                      <a:ea typeface="Cambria Math" panose="02040503050406030204" pitchFamily="18" charset="0"/>
                                    </a:rPr>
                                  </m:ctrlPr>
                                </m:fPr>
                                <m:num>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e>
                                      </m:d>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e>
                                      </m:d>
                                    </m:e>
                                    <m:sup>
                                      <m:r>
                                        <a:rPr lang="en-US" sz="1800" i="1">
                                          <a:latin typeface="Cambria Math" panose="02040503050406030204" pitchFamily="18" charset="0"/>
                                          <a:ea typeface="Cambria Math" panose="02040503050406030204" pitchFamily="18" charset="0"/>
                                        </a:rPr>
                                        <m:t>2</m:t>
                                      </m:r>
                                    </m:sup>
                                  </m:sSup>
                                </m:num>
                                <m:den>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𝑠</m:t>
                                      </m:r>
                                    </m:sub>
                                    <m:sup>
                                      <m:r>
                                        <a:rPr lang="en-US" sz="1800" i="1">
                                          <a:latin typeface="Cambria Math" panose="02040503050406030204" pitchFamily="18" charset="0"/>
                                          <a:ea typeface="Cambria Math" panose="02040503050406030204" pitchFamily="18" charset="0"/>
                                        </a:rPr>
                                        <m:t>2</m:t>
                                      </m:r>
                                    </m:sup>
                                  </m:sSubSup>
                                </m:den>
                              </m:f>
                            </m:e>
                          </m:d>
                        </m:e>
                      </m:nary>
                    </m:oMath>
                  </m:oMathPara>
                </a14:m>
                <a:endParaRPr lang="en-US" sz="1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43674" y="4840650"/>
                <a:ext cx="3876767" cy="794128"/>
              </a:xfrm>
              <a:prstGeom prst="rect">
                <a:avLst/>
              </a:prstGeom>
              <a:blipFill>
                <a:blip r:embed="rId5"/>
                <a:stretch>
                  <a:fillRect/>
                </a:stretch>
              </a:blipFill>
            </p:spPr>
            <p:txBody>
              <a:bodyPr/>
              <a:lstStyle/>
              <a:p>
                <a:r>
                  <a:rPr lang="en-US">
                    <a:noFill/>
                  </a:rPr>
                  <a:t> </a:t>
                </a:r>
              </a:p>
            </p:txBody>
          </p:sp>
        </mc:Fallback>
      </mc:AlternateContent>
      <p:sp>
        <p:nvSpPr>
          <p:cNvPr id="30" name="Right Brace 29"/>
          <p:cNvSpPr/>
          <p:nvPr/>
        </p:nvSpPr>
        <p:spPr>
          <a:xfrm>
            <a:off x="4445701" y="5033479"/>
            <a:ext cx="232431" cy="4408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31" name="TextBox 30"/>
          <p:cNvSpPr txBox="1"/>
          <p:nvPr/>
        </p:nvSpPr>
        <p:spPr>
          <a:xfrm>
            <a:off x="4825319" y="4961499"/>
            <a:ext cx="4041763"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Determines the overall active power losses on the line connecting bus </a:t>
            </a:r>
            <a:r>
              <a:rPr lang="en-US" sz="1600" i="1"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and bus </a:t>
            </a:r>
            <a:r>
              <a:rPr lang="en-US" sz="1600" i="1" dirty="0">
                <a:latin typeface="Times New Roman" panose="02020603050405020304" pitchFamily="18" charset="0"/>
                <a:cs typeface="Times New Roman" panose="02020603050405020304" pitchFamily="18" charset="0"/>
              </a:rPr>
              <a:t>i-1 </a:t>
            </a:r>
            <a:r>
              <a:rPr lang="en-US" sz="1600" dirty="0">
                <a:latin typeface="Times New Roman" panose="02020603050405020304" pitchFamily="18" charset="0"/>
                <a:cs typeface="Times New Roman" panose="02020603050405020304" pitchFamily="18" charset="0"/>
              </a:rPr>
              <a:t>at t.</a:t>
            </a:r>
          </a:p>
        </p:txBody>
      </p:sp>
      <p:sp>
        <p:nvSpPr>
          <p:cNvPr id="20" name="Rectangle 19"/>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97377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34</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0" y="8270"/>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Multi-objective Optimization Model</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34</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34</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19" name="Right Brace 18"/>
          <p:cNvSpPr/>
          <p:nvPr/>
        </p:nvSpPr>
        <p:spPr>
          <a:xfrm>
            <a:off x="4256986" y="914106"/>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24" name="TextBox 23"/>
          <p:cNvSpPr txBox="1"/>
          <p:nvPr/>
        </p:nvSpPr>
        <p:spPr>
          <a:xfrm>
            <a:off x="4532138" y="766916"/>
            <a:ext cx="4232624"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Nodal active power balance formulation, which includes the active power in-flow and out-flow at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active power output of PV inverter, as well as the ZIP active load of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24030" y="848196"/>
                <a:ext cx="3106876" cy="372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𝑍𝐼𝑃</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𝑝𝑟𝑒𝑑</m:t>
                          </m:r>
                        </m:sup>
                      </m:sSubSup>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724030" y="848196"/>
                <a:ext cx="3106876" cy="372794"/>
              </a:xfrm>
              <a:prstGeom prst="rect">
                <a:avLst/>
              </a:prstGeom>
              <a:blipFill>
                <a:blip r:embed="rId2"/>
                <a:stretch>
                  <a:fillRect l="-1375" t="-1639" r="-78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228270" y="1693651"/>
                <a:ext cx="2122376" cy="372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𝑃𝑉</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𝑝𝑟𝑒𝑑</m:t>
                          </m:r>
                        </m:sup>
                      </m:sSubSup>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𝜀</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oMath>
                  </m:oMathPara>
                </a14:m>
                <a:endParaRPr lang="en-US" sz="1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228270" y="1693651"/>
                <a:ext cx="2122376" cy="372794"/>
              </a:xfrm>
              <a:prstGeom prst="rect">
                <a:avLst/>
              </a:prstGeom>
              <a:blipFill>
                <a:blip r:embed="rId3"/>
                <a:stretch>
                  <a:fillRect l="-2006" t="-3279" r="-1433" b="-21311"/>
                </a:stretch>
              </a:blipFill>
            </p:spPr>
            <p:txBody>
              <a:bodyPr/>
              <a:lstStyle/>
              <a:p>
                <a:r>
                  <a:rPr lang="en-US">
                    <a:noFill/>
                  </a:rPr>
                  <a:t> </a:t>
                </a:r>
              </a:p>
            </p:txBody>
          </p:sp>
        </mc:Fallback>
      </mc:AlternateContent>
      <p:sp>
        <p:nvSpPr>
          <p:cNvPr id="23" name="Right Brace 22"/>
          <p:cNvSpPr/>
          <p:nvPr/>
        </p:nvSpPr>
        <p:spPr>
          <a:xfrm>
            <a:off x="4256986" y="1767186"/>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4527135" y="1584334"/>
                <a:ext cx="4232624" cy="1280672"/>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uncertainty of PV power is represented by Gaussian random variables for PV power prediction error. Accordingly, each agent predicts the available nodal PV power over the decision window. Due to the uncertainty of PV power in real-time, the predicted value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𝑃</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i="1">
                            <a:latin typeface="Cambria Math" panose="02040503050406030204" pitchFamily="18" charset="0"/>
                            <a:ea typeface="Cambria Math" panose="02040503050406030204" pitchFamily="18" charset="0"/>
                          </a:rPr>
                          <m:t>𝑝𝑟𝑒𝑑</m:t>
                        </m:r>
                      </m:sup>
                    </m:sSubSup>
                  </m:oMath>
                </a14:m>
                <a:r>
                  <a:rPr lang="en-US" sz="1200" dirty="0">
                    <a:latin typeface="Times New Roman" panose="02020603050405020304" pitchFamily="18" charset="0"/>
                    <a:cs typeface="Times New Roman" panose="02020603050405020304" pitchFamily="18" charset="0"/>
                  </a:rPr>
                  <a:t> is different from the actual PV power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𝑃</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i="1">
                            <a:latin typeface="Cambria Math" panose="02040503050406030204" pitchFamily="18" charset="0"/>
                            <a:ea typeface="Cambria Math" panose="02040503050406030204" pitchFamily="18" charset="0"/>
                          </a:rPr>
                          <m:t>𝑃𝑉</m:t>
                        </m:r>
                      </m:sup>
                    </m:sSubSup>
                  </m:oMath>
                </a14:m>
                <a:r>
                  <a:rPr lang="en-US" sz="1200" dirty="0">
                    <a:latin typeface="Times New Roman" panose="02020603050405020304" pitchFamily="18" charset="0"/>
                    <a:cs typeface="Times New Roman" panose="02020603050405020304" pitchFamily="18" charset="0"/>
                  </a:rPr>
                  <a:t>. The difference is modeled using a Gaussian error variable </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𝜀</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Sub>
                  </m:oMath>
                </a14:m>
                <a:r>
                  <a:rPr lang="en-US" sz="1200" dirty="0">
                    <a:latin typeface="Times New Roman" panose="02020603050405020304" pitchFamily="18" charset="0"/>
                    <a:cs typeface="Times New Roman" panose="02020603050405020304" pitchFamily="18" charset="0"/>
                  </a:rPr>
                  <a:t>.</a:t>
                </a:r>
              </a:p>
            </p:txBody>
          </p:sp>
        </mc:Choice>
        <mc:Fallback xmlns="">
          <p:sp>
            <p:nvSpPr>
              <p:cNvPr id="25" name="TextBox 24"/>
              <p:cNvSpPr txBox="1">
                <a:spLocks noRot="1" noChangeAspect="1" noMove="1" noResize="1" noEditPoints="1" noAdjustHandles="1" noChangeArrowheads="1" noChangeShapeType="1" noTextEdit="1"/>
              </p:cNvSpPr>
              <p:nvPr/>
            </p:nvSpPr>
            <p:spPr>
              <a:xfrm>
                <a:off x="4527135" y="1584334"/>
                <a:ext cx="4232624" cy="1280672"/>
              </a:xfrm>
              <a:prstGeom prst="rect">
                <a:avLst/>
              </a:prstGeom>
              <a:blipFill>
                <a:blip r:embed="rId4"/>
                <a:stretch>
                  <a:fillRect l="-144" t="-476"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71401" y="3157243"/>
                <a:ext cx="3812134" cy="3347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𝑙</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𝑍𝐼𝑃</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𝑃𝑉</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𝐶𝐵</m:t>
                          </m:r>
                        </m:sup>
                      </m:sSubSup>
                    </m:oMath>
                  </m:oMathPara>
                </a14:m>
                <a:endParaRPr lang="en-US" sz="1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71401" y="3157243"/>
                <a:ext cx="3812134" cy="334772"/>
              </a:xfrm>
              <a:prstGeom prst="rect">
                <a:avLst/>
              </a:prstGeom>
              <a:blipFill>
                <a:blip r:embed="rId5"/>
                <a:stretch>
                  <a:fillRect l="-1440" b="-23636"/>
                </a:stretch>
              </a:blipFill>
            </p:spPr>
            <p:txBody>
              <a:bodyPr/>
              <a:lstStyle/>
              <a:p>
                <a:r>
                  <a:rPr lang="en-US">
                    <a:noFill/>
                  </a:rPr>
                  <a:t> </a:t>
                </a:r>
              </a:p>
            </p:txBody>
          </p:sp>
        </mc:Fallback>
      </mc:AlternateContent>
      <p:sp>
        <p:nvSpPr>
          <p:cNvPr id="27" name="Right Brace 26"/>
          <p:cNvSpPr/>
          <p:nvPr/>
        </p:nvSpPr>
        <p:spPr>
          <a:xfrm>
            <a:off x="4256985" y="3220063"/>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29" name="TextBox 28"/>
          <p:cNvSpPr txBox="1"/>
          <p:nvPr/>
        </p:nvSpPr>
        <p:spPr>
          <a:xfrm>
            <a:off x="4630427" y="3072168"/>
            <a:ext cx="4332270"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Nodal reactive power balance formulation, which determines the reactive power output of PV inverter at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and reactive power output of CB at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p:cNvSpPr/>
              <p:nvPr/>
            </p:nvSpPr>
            <p:spPr>
              <a:xfrm>
                <a:off x="1052869" y="3882851"/>
                <a:ext cx="2473178" cy="4215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𝑃𝑉</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m:t>
                          </m:r>
                        </m:sup>
                      </m:sSubSup>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1052869" y="3882851"/>
                <a:ext cx="2473178" cy="421526"/>
              </a:xfrm>
              <a:prstGeom prst="rect">
                <a:avLst/>
              </a:prstGeom>
              <a:blipFill>
                <a:blip r:embed="rId6"/>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82811" y="4358406"/>
                <a:ext cx="3141309"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m:t>
                          </m:r>
                        </m:sup>
                      </m:sSubSup>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𝑃𝑉</m:t>
                                      </m:r>
                                    </m:sup>
                                  </m:sSubSup>
                                </m:e>
                              </m:d>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𝑝𝑟𝑒𝑑</m:t>
                                      </m:r>
                                    </m:sup>
                                  </m:sSubSup>
                                </m:e>
                              </m:d>
                            </m:e>
                            <m:sup>
                              <m:r>
                                <a:rPr lang="en-US" sz="1800" i="1">
                                  <a:latin typeface="Cambria Math" panose="02040503050406030204" pitchFamily="18" charset="0"/>
                                  <a:ea typeface="Cambria Math" panose="02040503050406030204" pitchFamily="18" charset="0"/>
                                </a:rPr>
                                <m:t>2</m:t>
                              </m:r>
                            </m:sup>
                          </m:sSup>
                        </m:e>
                      </m:rad>
                    </m:oMath>
                  </m:oMathPara>
                </a14:m>
                <a:endParaRPr lang="en-US" sz="1800" dirty="0"/>
              </a:p>
            </p:txBody>
          </p:sp>
        </mc:Choice>
        <mc:Fallback xmlns="">
          <p:sp>
            <p:nvSpPr>
              <p:cNvPr id="32" name="Rectangle 31"/>
              <p:cNvSpPr>
                <a:spLocks noRot="1" noChangeAspect="1" noMove="1" noResize="1" noEditPoints="1" noAdjustHandles="1" noChangeArrowheads="1" noChangeShapeType="1" noTextEdit="1"/>
              </p:cNvSpPr>
              <p:nvPr/>
            </p:nvSpPr>
            <p:spPr>
              <a:xfrm>
                <a:off x="682811" y="4358406"/>
                <a:ext cx="3141309" cy="656013"/>
              </a:xfrm>
              <a:prstGeom prst="rect">
                <a:avLst/>
              </a:prstGeom>
              <a:blipFill>
                <a:blip r:embed="rId7"/>
                <a:stretch>
                  <a:fillRect t="-2062037" r="-288932" b="-582407"/>
                </a:stretch>
              </a:blipFill>
            </p:spPr>
            <p:txBody>
              <a:bodyPr/>
              <a:lstStyle/>
              <a:p>
                <a:r>
                  <a:rPr lang="en-US">
                    <a:noFill/>
                  </a:rPr>
                  <a:t> </a:t>
                </a:r>
              </a:p>
            </p:txBody>
          </p:sp>
        </mc:Fallback>
      </mc:AlternateContent>
      <p:sp>
        <p:nvSpPr>
          <p:cNvPr id="33" name="Right Brace 32"/>
          <p:cNvSpPr/>
          <p:nvPr/>
        </p:nvSpPr>
        <p:spPr>
          <a:xfrm>
            <a:off x="4256985" y="4207012"/>
            <a:ext cx="232431" cy="7182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34" name="TextBox 33"/>
          <p:cNvSpPr txBox="1"/>
          <p:nvPr/>
        </p:nvSpPr>
        <p:spPr>
          <a:xfrm>
            <a:off x="4630427" y="4333101"/>
            <a:ext cx="433227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Limit the reactive power capacity of PV inverters based on PV generation capacity and the active power output.</a:t>
            </a:r>
          </a:p>
        </p:txBody>
      </p:sp>
      <mc:AlternateContent xmlns:mc="http://schemas.openxmlformats.org/markup-compatibility/2006" xmlns:a14="http://schemas.microsoft.com/office/drawing/2010/main">
        <mc:Choice Requires="a14">
          <p:sp>
            <p:nvSpPr>
              <p:cNvPr id="35" name="Rectangle 34"/>
              <p:cNvSpPr/>
              <p:nvPr/>
            </p:nvSpPr>
            <p:spPr>
              <a:xfrm>
                <a:off x="1385696" y="5338303"/>
                <a:ext cx="1735540" cy="423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𝐶𝐵</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𝐶𝐵</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𝑞</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𝐶𝐵</m:t>
                          </m:r>
                        </m:sup>
                      </m:sSubSup>
                    </m:oMath>
                  </m:oMathPara>
                </a14:m>
                <a:endParaRPr lang="en-US" sz="1800" dirty="0"/>
              </a:p>
            </p:txBody>
          </p:sp>
        </mc:Choice>
        <mc:Fallback xmlns="">
          <p:sp>
            <p:nvSpPr>
              <p:cNvPr id="35" name="Rectangle 34"/>
              <p:cNvSpPr>
                <a:spLocks noRot="1" noChangeAspect="1" noMove="1" noResize="1" noEditPoints="1" noAdjustHandles="1" noChangeArrowheads="1" noChangeShapeType="1" noTextEdit="1"/>
              </p:cNvSpPr>
              <p:nvPr/>
            </p:nvSpPr>
            <p:spPr>
              <a:xfrm>
                <a:off x="1385696" y="5338303"/>
                <a:ext cx="1735540" cy="423321"/>
              </a:xfrm>
              <a:prstGeom prst="rect">
                <a:avLst/>
              </a:prstGeom>
              <a:blipFill>
                <a:blip r:embed="rId8"/>
                <a:stretch>
                  <a:fillRect b="-10145"/>
                </a:stretch>
              </a:blipFill>
            </p:spPr>
            <p:txBody>
              <a:bodyPr/>
              <a:lstStyle/>
              <a:p>
                <a:r>
                  <a:rPr lang="en-US">
                    <a:noFill/>
                  </a:rPr>
                  <a:t> </a:t>
                </a:r>
              </a:p>
            </p:txBody>
          </p:sp>
        </mc:Fallback>
      </mc:AlternateContent>
      <p:sp>
        <p:nvSpPr>
          <p:cNvPr id="36" name="Right Brace 35"/>
          <p:cNvSpPr/>
          <p:nvPr/>
        </p:nvSpPr>
        <p:spPr>
          <a:xfrm>
            <a:off x="4256985" y="5364460"/>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4630427" y="5053006"/>
                <a:ext cx="4332270" cy="685444"/>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Obtains the CB reactive power injection at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𝐼</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𝐶𝐵</m:t>
                        </m:r>
                      </m:sup>
                    </m:sSubSup>
                  </m:oMath>
                </a14:m>
                <a:r>
                  <a:rPr lang="en-US" sz="1200" dirty="0">
                    <a:latin typeface="Times New Roman" panose="02020603050405020304" pitchFamily="18" charset="0"/>
                    <a:cs typeface="Times New Roman" panose="02020603050405020304" pitchFamily="18" charset="0"/>
                  </a:rPr>
                  <a:t>represents the on/off status of the CB at bus </a:t>
                </a:r>
                <a:r>
                  <a:rPr lang="en-US" sz="1200" i="1"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during the dispatch period </a:t>
                </a:r>
                <a:r>
                  <a:rPr lang="en-US" sz="1200" i="1" dirty="0">
                    <a:latin typeface="Times New Roman" panose="02020603050405020304" pitchFamily="18" charset="0"/>
                    <a:cs typeface="Times New Roman" panose="02020603050405020304" pitchFamily="18" charset="0"/>
                  </a:rPr>
                  <a:t>T</a:t>
                </a:r>
                <a:r>
                  <a:rPr lang="en-US" sz="1200" dirty="0">
                    <a:latin typeface="Times New Roman" panose="02020603050405020304" pitchFamily="18" charset="0"/>
                    <a:cs typeface="Times New Roman" panose="02020603050405020304" pitchFamily="18" charset="0"/>
                  </a:rPr>
                  <a:t>. For buses without CB,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𝑞</m:t>
                        </m:r>
                      </m:e>
                      <m:sub>
                        <m:r>
                          <a:rPr lang="en-US" sz="1200" i="1">
                            <a:latin typeface="Cambria Math" panose="02040503050406030204" pitchFamily="18" charset="0"/>
                            <a:ea typeface="Cambria Math" panose="02040503050406030204" pitchFamily="18" charset="0"/>
                          </a:rPr>
                          <m:t>𝑖</m:t>
                        </m:r>
                      </m:sub>
                      <m:sup>
                        <m:r>
                          <a:rPr lang="en-US" sz="1200" i="1">
                            <a:latin typeface="Cambria Math" panose="02040503050406030204" pitchFamily="18" charset="0"/>
                            <a:ea typeface="Cambria Math" panose="02040503050406030204" pitchFamily="18" charset="0"/>
                          </a:rPr>
                          <m:t>𝐶𝐵</m:t>
                        </m:r>
                      </m:sup>
                    </m:sSubSup>
                  </m:oMath>
                </a14:m>
                <a:r>
                  <a:rPr lang="en-US" sz="1200" dirty="0">
                    <a:latin typeface="Times New Roman" panose="02020603050405020304" pitchFamily="18" charset="0"/>
                    <a:cs typeface="Times New Roman" panose="02020603050405020304" pitchFamily="18" charset="0"/>
                  </a:rPr>
                  <a:t> is set to zero.</a:t>
                </a:r>
              </a:p>
            </p:txBody>
          </p:sp>
        </mc:Choice>
        <mc:Fallback xmlns="">
          <p:sp>
            <p:nvSpPr>
              <p:cNvPr id="37" name="TextBox 36"/>
              <p:cNvSpPr txBox="1">
                <a:spLocks noRot="1" noChangeAspect="1" noMove="1" noResize="1" noEditPoints="1" noAdjustHandles="1" noChangeArrowheads="1" noChangeShapeType="1" noTextEdit="1"/>
              </p:cNvSpPr>
              <p:nvPr/>
            </p:nvSpPr>
            <p:spPr>
              <a:xfrm>
                <a:off x="4630427" y="5053006"/>
                <a:ext cx="4332270" cy="685444"/>
              </a:xfrm>
              <a:prstGeom prst="rect">
                <a:avLst/>
              </a:prstGeom>
              <a:blipFill>
                <a:blip r:embed="rId9"/>
                <a:stretch>
                  <a:fillRect l="-141" b="-6250"/>
                </a:stretch>
              </a:blipFill>
            </p:spPr>
            <p:txBody>
              <a:bodyPr/>
              <a:lstStyle/>
              <a:p>
                <a:r>
                  <a:rPr lang="en-US">
                    <a:noFill/>
                  </a:rPr>
                  <a:t> </a:t>
                </a:r>
              </a:p>
            </p:txBody>
          </p:sp>
        </mc:Fallback>
      </mc:AlternateContent>
      <p:sp>
        <p:nvSpPr>
          <p:cNvPr id="28" name="Rectangle 27"/>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1064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35</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1" y="6777"/>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Multi-objective Optimization Model</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35</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35</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19" name="Right Brace 18"/>
          <p:cNvSpPr/>
          <p:nvPr/>
        </p:nvSpPr>
        <p:spPr>
          <a:xfrm>
            <a:off x="4332469" y="1035401"/>
            <a:ext cx="232431" cy="82762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p:cNvSpPr txBox="1"/>
              <p:nvPr/>
            </p:nvSpPr>
            <p:spPr>
              <a:xfrm>
                <a:off x="4706087" y="923543"/>
                <a:ext cx="4232624" cy="864852"/>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ZIP active and reactive load by second-order polynomial formulations. Summation of ZIP coefficients for both active and reactive are set to 1.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𝑃</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i="1">
                            <a:latin typeface="Cambria Math" panose="02040503050406030204" pitchFamily="18" charset="0"/>
                            <a:ea typeface="Cambria Math" panose="02040503050406030204" pitchFamily="18" charset="0"/>
                          </a:rPr>
                          <m:t>𝐷</m:t>
                        </m:r>
                      </m:sup>
                    </m:sSubSup>
                  </m:oMath>
                </a14:m>
                <a:r>
                  <a:rPr lang="en-US" sz="12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𝑄</m:t>
                        </m:r>
                      </m:e>
                      <m:sub>
                        <m:r>
                          <a:rPr lang="en-US" sz="1200" i="1">
                            <a:latin typeface="Cambria Math" panose="02040503050406030204" pitchFamily="18" charset="0"/>
                            <a:ea typeface="Cambria Math" panose="02040503050406030204" pitchFamily="18" charset="0"/>
                          </a:rPr>
                          <m:t>𝑖</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i="1">
                            <a:latin typeface="Cambria Math" panose="02040503050406030204" pitchFamily="18" charset="0"/>
                            <a:ea typeface="Cambria Math" panose="02040503050406030204" pitchFamily="18" charset="0"/>
                          </a:rPr>
                          <m:t>𝐷</m:t>
                        </m:r>
                      </m:sup>
                    </m:sSubSup>
                  </m:oMath>
                </a14:m>
                <a:r>
                  <a:rPr lang="en-US" sz="1200" dirty="0">
                    <a:latin typeface="Times New Roman" panose="02020603050405020304" pitchFamily="18" charset="0"/>
                    <a:cs typeface="Times New Roman" panose="02020603050405020304" pitchFamily="18" charset="0"/>
                  </a:rPr>
                  <a:t> are active and reactive power demand factors during the dispatch period, respectively.</a:t>
                </a:r>
              </a:p>
            </p:txBody>
          </p:sp>
        </mc:Choice>
        <mc:Fallback xmlns="">
          <p:sp>
            <p:nvSpPr>
              <p:cNvPr id="24" name="TextBox 23"/>
              <p:cNvSpPr txBox="1">
                <a:spLocks noRot="1" noChangeAspect="1" noMove="1" noResize="1" noEditPoints="1" noAdjustHandles="1" noChangeArrowheads="1" noChangeShapeType="1" noTextEdit="1"/>
              </p:cNvSpPr>
              <p:nvPr/>
            </p:nvSpPr>
            <p:spPr>
              <a:xfrm>
                <a:off x="4706087" y="923543"/>
                <a:ext cx="4232624" cy="864852"/>
              </a:xfrm>
              <a:prstGeom prst="rect">
                <a:avLst/>
              </a:prstGeom>
              <a:blipFill>
                <a:blip r:embed="rId2"/>
                <a:stretch>
                  <a:fillRect l="-144" b="-4930"/>
                </a:stretch>
              </a:blipFill>
            </p:spPr>
            <p:txBody>
              <a:bodyPr/>
              <a:lstStyle/>
              <a:p>
                <a:r>
                  <a:rPr lang="en-US">
                    <a:noFill/>
                  </a:rPr>
                  <a:t> </a:t>
                </a:r>
              </a:p>
            </p:txBody>
          </p:sp>
        </mc:Fallback>
      </mc:AlternateContent>
      <p:sp>
        <p:nvSpPr>
          <p:cNvPr id="2" name="Rectangle 2"/>
          <p:cNvSpPr>
            <a:spLocks noChangeArrowheads="1"/>
          </p:cNvSpPr>
          <p:nvPr/>
        </p:nvSpPr>
        <p:spPr bwMode="auto">
          <a:xfrm>
            <a:off x="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462697" y="884868"/>
                <a:ext cx="3728585" cy="3284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𝑍𝐼𝑃</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𝐷</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𝑍</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𝑝</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𝑝</m:t>
                          </m:r>
                        </m:sup>
                      </m:sSub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𝑝</m:t>
                          </m:r>
                        </m:sup>
                      </m:sSubSup>
                      <m:r>
                        <a:rPr lang="en-US" sz="1800" i="1">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462697" y="884868"/>
                <a:ext cx="3728585" cy="328488"/>
              </a:xfrm>
              <a:prstGeom prst="rect">
                <a:avLst/>
              </a:prstGeom>
              <a:blipFill>
                <a:blip r:embed="rId3"/>
                <a:stretch>
                  <a:fillRect l="-980" r="-1797" b="-25926"/>
                </a:stretch>
              </a:blipFill>
            </p:spPr>
            <p:txBody>
              <a:bodyPr/>
              <a:lstStyle/>
              <a:p>
                <a:r>
                  <a:rPr lang="en-US">
                    <a:noFill/>
                  </a:rPr>
                  <a:t> </a:t>
                </a:r>
              </a:p>
            </p:txBody>
          </p:sp>
        </mc:Fallback>
      </mc:AlternateContent>
      <p:sp>
        <p:nvSpPr>
          <p:cNvPr id="23" name="Right Brace 22"/>
          <p:cNvSpPr/>
          <p:nvPr/>
        </p:nvSpPr>
        <p:spPr>
          <a:xfrm>
            <a:off x="4268777" y="2637030"/>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27" name="Right Brace 26"/>
          <p:cNvSpPr/>
          <p:nvPr/>
        </p:nvSpPr>
        <p:spPr>
          <a:xfrm>
            <a:off x="4258136" y="3595375"/>
            <a:ext cx="232431" cy="3505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33" name="Right Brace 32"/>
          <p:cNvSpPr/>
          <p:nvPr/>
        </p:nvSpPr>
        <p:spPr>
          <a:xfrm>
            <a:off x="4258136" y="4282675"/>
            <a:ext cx="232431" cy="37279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34" name="TextBox 33"/>
          <p:cNvSpPr txBox="1"/>
          <p:nvPr/>
        </p:nvSpPr>
        <p:spPr>
          <a:xfrm>
            <a:off x="4635298" y="4255346"/>
            <a:ext cx="433227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 bus voltage is maintained within the allowable range, and the voltage limits are set to be [0.95, 1.05].</a:t>
            </a:r>
          </a:p>
        </p:txBody>
      </p:sp>
      <mc:AlternateContent xmlns:mc="http://schemas.openxmlformats.org/markup-compatibility/2006" xmlns:a14="http://schemas.microsoft.com/office/drawing/2010/main">
        <mc:Choice Requires="a14">
          <p:sp>
            <p:nvSpPr>
              <p:cNvPr id="30" name="TextBox 29"/>
              <p:cNvSpPr txBox="1"/>
              <p:nvPr/>
            </p:nvSpPr>
            <p:spPr>
              <a:xfrm>
                <a:off x="407426" y="1534541"/>
                <a:ext cx="3783856" cy="3284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𝑍𝐼𝑃</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𝐷</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𝑍</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𝑞</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up>
                          <m:r>
                            <a:rPr lang="en-US" sz="1800" i="1">
                              <a:latin typeface="Cambria Math" panose="02040503050406030204" pitchFamily="18" charset="0"/>
                              <a:ea typeface="Cambria Math" panose="02040503050406030204" pitchFamily="18" charset="0"/>
                            </a:rPr>
                            <m:t>2</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𝑞</m:t>
                          </m:r>
                        </m:sup>
                      </m:sSub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𝑞</m:t>
                          </m:r>
                        </m:sup>
                      </m:sSubSup>
                      <m:r>
                        <a:rPr lang="en-US" sz="1800" i="1">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07426" y="1534541"/>
                <a:ext cx="3783856" cy="328488"/>
              </a:xfrm>
              <a:prstGeom prst="rect">
                <a:avLst/>
              </a:prstGeom>
              <a:blipFill>
                <a:blip r:embed="rId5"/>
                <a:stretch>
                  <a:fillRect l="-1449" t="-1852" r="-17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7200" y="2533846"/>
                <a:ext cx="3774430" cy="5903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𝑉</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𝑉</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Sub>
                      <m:r>
                        <a:rPr lang="en-US" sz="1400" i="1">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𝑟</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Sub>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𝑃</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i="1">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Sub>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𝑄</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i="1">
                                  <a:latin typeface="Cambria Math" panose="02040503050406030204" pitchFamily="18" charset="0"/>
                                  <a:ea typeface="Cambria Math" panose="02040503050406030204" pitchFamily="18" charset="0"/>
                                </a:rPr>
                                <m:t>𝑙</m:t>
                              </m:r>
                            </m:sup>
                          </m:sSubSup>
                        </m:num>
                        <m:den>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𝑉</m:t>
                              </m:r>
                            </m:e>
                            <m:sub>
                              <m:r>
                                <a:rPr lang="en-US" sz="1400" i="1">
                                  <a:latin typeface="Cambria Math" panose="02040503050406030204" pitchFamily="18" charset="0"/>
                                  <a:ea typeface="Cambria Math" panose="02040503050406030204" pitchFamily="18" charset="0"/>
                                </a:rPr>
                                <m:t>𝑠</m:t>
                              </m:r>
                            </m:sub>
                          </m:sSub>
                        </m:den>
                      </m:f>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457200" y="2533846"/>
                <a:ext cx="3774430" cy="590354"/>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4642396" y="2621434"/>
            <a:ext cx="2529860" cy="276999"/>
          </a:xfrm>
          <a:prstGeom prst="rect">
            <a:avLst/>
          </a:prstGeom>
        </p:spPr>
        <p:txBody>
          <a:bodyPr wrap="none">
            <a:spAutoFit/>
          </a:bodyPr>
          <a:lstStyle/>
          <a:p>
            <a:pPr algn="just"/>
            <a:r>
              <a:rPr lang="en-US" sz="1200" dirty="0">
                <a:latin typeface="Times New Roman" panose="02020603050405020304" pitchFamily="18" charset="0"/>
                <a:cs typeface="Times New Roman" panose="02020603050405020304" pitchFamily="18" charset="0"/>
              </a:rPr>
              <a:t>Bus voltage using </a:t>
            </a:r>
            <a:r>
              <a:rPr lang="en-US" sz="1200" dirty="0" err="1">
                <a:latin typeface="Times New Roman" panose="02020603050405020304" pitchFamily="18" charset="0"/>
                <a:cs typeface="Times New Roman" panose="02020603050405020304" pitchFamily="18" charset="0"/>
              </a:rPr>
              <a:t>DistFlow</a:t>
            </a:r>
            <a:r>
              <a:rPr lang="en-US" sz="1200" dirty="0">
                <a:latin typeface="Times New Roman" panose="02020603050405020304" pitchFamily="18" charset="0"/>
                <a:cs typeface="Times New Roman" panose="02020603050405020304" pitchFamily="18" charset="0"/>
              </a:rPr>
              <a:t> equations</a:t>
            </a:r>
          </a:p>
        </p:txBody>
      </p:sp>
      <mc:AlternateContent xmlns:mc="http://schemas.openxmlformats.org/markup-compatibility/2006" xmlns:a14="http://schemas.microsoft.com/office/drawing/2010/main">
        <mc:Choice Requires="a14">
          <p:sp>
            <p:nvSpPr>
              <p:cNvPr id="8" name="Rectangle 7"/>
              <p:cNvSpPr/>
              <p:nvPr/>
            </p:nvSpPr>
            <p:spPr>
              <a:xfrm>
                <a:off x="1244584" y="3553299"/>
                <a:ext cx="2174891" cy="417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𝑡</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𝑠</m:t>
                          </m:r>
                        </m:sub>
                      </m:sSub>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𝑡𝑎𝑝</m:t>
                          </m:r>
                        </m:sup>
                      </m:sSub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𝑉</m:t>
                          </m:r>
                        </m:e>
                        <m:sup>
                          <m:r>
                            <a:rPr lang="en-US" sz="1800" i="1">
                              <a:latin typeface="Cambria Math" panose="02040503050406030204" pitchFamily="18" charset="0"/>
                              <a:ea typeface="Cambria Math" panose="02040503050406030204" pitchFamily="18" charset="0"/>
                            </a:rPr>
                            <m:t>𝑡𝑎𝑝</m:t>
                          </m:r>
                        </m:sup>
                      </m:sSup>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1244584" y="3553299"/>
                <a:ext cx="2174891" cy="4172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06087" y="3511877"/>
                <a:ext cx="4356231" cy="500137"/>
              </a:xfrm>
              <a:prstGeom prst="rect">
                <a:avLst/>
              </a:prstGeom>
            </p:spPr>
            <p:txBody>
              <a:bodyPr wrap="square">
                <a:spAutoFit/>
              </a:bodyPr>
              <a:lstStyle/>
              <a:p>
                <a:pPr algn="just"/>
                <a:r>
                  <a:rPr lang="en-US" sz="1200" dirty="0">
                    <a:latin typeface="Times New Roman" panose="02020603050405020304" pitchFamily="18" charset="0"/>
                    <a:cs typeface="Times New Roman" panose="02020603050405020304" pitchFamily="18" charset="0"/>
                  </a:rPr>
                  <a:t>The substation transformer secondary voltage </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𝑉</m:t>
                        </m:r>
                      </m:e>
                      <m:sub>
                        <m:r>
                          <a:rPr lang="en-US" sz="1200" i="1">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𝑡</m:t>
                        </m:r>
                      </m:sub>
                    </m:sSub>
                  </m:oMath>
                </a14:m>
                <a:r>
                  <a:rPr lang="en-US" sz="1200" dirty="0">
                    <a:latin typeface="Times New Roman" panose="02020603050405020304" pitchFamily="18" charset="0"/>
                    <a:cs typeface="Times New Roman" panose="02020603050405020304" pitchFamily="18" charset="0"/>
                  </a:rPr>
                  <a:t> according to primary voltage </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𝑉</m:t>
                        </m:r>
                      </m:e>
                      <m:sub>
                        <m:r>
                          <a:rPr lang="en-US" sz="1200" i="1">
                            <a:latin typeface="Cambria Math" panose="02040503050406030204" pitchFamily="18" charset="0"/>
                            <a:ea typeface="Cambria Math" panose="02040503050406030204" pitchFamily="18" charset="0"/>
                          </a:rPr>
                          <m:t>𝑠</m:t>
                        </m:r>
                      </m:sub>
                    </m:sSub>
                  </m:oMath>
                </a14:m>
                <a:r>
                  <a:rPr lang="en-US" sz="1200" dirty="0">
                    <a:latin typeface="Times New Roman" panose="02020603050405020304" pitchFamily="18" charset="0"/>
                    <a:cs typeface="Times New Roman" panose="02020603050405020304" pitchFamily="18" charset="0"/>
                  </a:rPr>
                  <a:t> and OLTC tap position </a:t>
                </a:r>
                <a14:m>
                  <m:oMath xmlns:m="http://schemas.openxmlformats.org/officeDocument/2006/math">
                    <m:sSubSup>
                      <m:sSubSupPr>
                        <m:ctrlPr>
                          <a:rPr lang="en-US" sz="1200" i="1">
                            <a:latin typeface="Cambria Math" panose="02040503050406030204" pitchFamily="18" charset="0"/>
                            <a:ea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𝐼</m:t>
                        </m:r>
                      </m:e>
                      <m:sub>
                        <m:r>
                          <a:rPr lang="en-US" sz="1200" i="1">
                            <a:latin typeface="Cambria Math" panose="02040503050406030204" pitchFamily="18" charset="0"/>
                            <a:ea typeface="Cambria Math" panose="02040503050406030204" pitchFamily="18" charset="0"/>
                          </a:rPr>
                          <m:t>𝑡</m:t>
                        </m:r>
                      </m:sub>
                      <m:sup>
                        <m:r>
                          <a:rPr lang="en-US" sz="1200" i="1">
                            <a:latin typeface="Cambria Math" panose="02040503050406030204" pitchFamily="18" charset="0"/>
                            <a:ea typeface="Cambria Math" panose="02040503050406030204" pitchFamily="18" charset="0"/>
                          </a:rPr>
                          <m:t>𝑡𝑎𝑝</m:t>
                        </m:r>
                      </m:sup>
                    </m:sSubSup>
                  </m:oMath>
                </a14:m>
                <a:r>
                  <a:rPr lang="en-US" sz="1200" dirty="0">
                    <a:latin typeface="Times New Roman" panose="02020603050405020304" pitchFamily="18" charset="0"/>
                    <a:cs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706087" y="3511877"/>
                <a:ext cx="4356231" cy="500137"/>
              </a:xfrm>
              <a:prstGeom prst="rect">
                <a:avLst/>
              </a:prstGeom>
              <a:blipFill>
                <a:blip r:embed="rId8"/>
                <a:stretch>
                  <a:fillRect l="-140"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55963" y="4305054"/>
                <a:ext cx="2342051" cy="419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𝑚𝑖𝑛</m:t>
                              </m:r>
                            </m:sup>
                          </m:sSub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𝜙</m:t>
                          </m:r>
                        </m:sub>
                      </m:sSub>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𝑚𝑎𝑥</m:t>
                          </m:r>
                        </m:sup>
                      </m:sSubSup>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155963" y="4305054"/>
                <a:ext cx="2342051" cy="419346"/>
              </a:xfrm>
              <a:prstGeom prst="rect">
                <a:avLst/>
              </a:prstGeom>
              <a:blipFill>
                <a:blip r:embed="rId9"/>
                <a:stretch>
                  <a:fillRect b="-8696"/>
                </a:stretch>
              </a:blipFill>
            </p:spPr>
            <p:txBody>
              <a:bodyPr/>
              <a:lstStyle/>
              <a:p>
                <a:r>
                  <a:rPr lang="en-US">
                    <a:noFill/>
                  </a:rPr>
                  <a:t> </a:t>
                </a:r>
              </a:p>
            </p:txBody>
          </p:sp>
        </mc:Fallback>
      </mc:AlternateContent>
      <p:sp>
        <p:nvSpPr>
          <p:cNvPr id="21" name="Rectangle 2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93126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36</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1" y="6777"/>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Multi-objective Optimization Model</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36</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36</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latin typeface="Times New Roman" panose="02020603050405020304" pitchFamily="18" charset="0"/>
              <a:cs typeface="Times New Roman" panose="02020603050405020304" pitchFamily="18" charset="0"/>
            </a:endParaRPr>
          </a:p>
        </p:txBody>
      </p:sp>
      <p:sp>
        <p:nvSpPr>
          <p:cNvPr id="22" name="Right Brace 21"/>
          <p:cNvSpPr/>
          <p:nvPr/>
        </p:nvSpPr>
        <p:spPr>
          <a:xfrm>
            <a:off x="4537839" y="1195784"/>
            <a:ext cx="232431" cy="174479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4927894" y="1591128"/>
                <a:ext cx="4063706"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maximum allowable switching actions of CBs and OLTC during the dispatch period. For example, in the following case studies, the </a:t>
                </a:r>
                <a14:m>
                  <m:oMath xmlns:m="http://schemas.openxmlformats.org/officeDocument/2006/math">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𝐶𝐵</m:t>
                        </m:r>
                      </m:e>
                      <m:sup>
                        <m:r>
                          <a:rPr lang="en-US" sz="1400" i="1">
                            <a:latin typeface="Cambria Math" panose="02040503050406030204" pitchFamily="18" charset="0"/>
                            <a:ea typeface="Cambria Math" panose="02040503050406030204" pitchFamily="18" charset="0"/>
                          </a:rPr>
                          <m:t>𝑚𝑎𝑥</m:t>
                        </m:r>
                      </m:sup>
                    </m:sSup>
                  </m:oMath>
                </a14:m>
                <a:r>
                  <a:rPr lang="en-US" sz="1400" dirty="0">
                    <a:latin typeface="Times New Roman" panose="02020603050405020304" pitchFamily="18" charset="0"/>
                    <a:cs typeface="Times New Roman" panose="02020603050405020304" pitchFamily="18" charset="0"/>
                  </a:rPr>
                  <a:t> is set to be 3 and </a:t>
                </a:r>
                <a14:m>
                  <m:oMath xmlns:m="http://schemas.openxmlformats.org/officeDocument/2006/math">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𝑇𝐴𝑃</m:t>
                        </m:r>
                      </m:e>
                      <m:sup>
                        <m:r>
                          <a:rPr lang="en-US" sz="1400" i="1">
                            <a:latin typeface="Cambria Math" panose="02040503050406030204" pitchFamily="18" charset="0"/>
                            <a:ea typeface="Cambria Math" panose="02040503050406030204" pitchFamily="18" charset="0"/>
                          </a:rPr>
                          <m:t>𝑚𝑎𝑥</m:t>
                        </m:r>
                      </m:sup>
                    </m:sSup>
                  </m:oMath>
                </a14:m>
                <a:r>
                  <a:rPr lang="en-US" sz="1400" dirty="0">
                    <a:latin typeface="Times New Roman" panose="02020603050405020304" pitchFamily="18" charset="0"/>
                    <a:cs typeface="Times New Roman" panose="02020603050405020304" pitchFamily="18" charset="0"/>
                  </a:rPr>
                  <a:t> is set to be 5.</a:t>
                </a:r>
              </a:p>
            </p:txBody>
          </p:sp>
        </mc:Choice>
        <mc:Fallback xmlns="">
          <p:sp>
            <p:nvSpPr>
              <p:cNvPr id="28" name="TextBox 27"/>
              <p:cNvSpPr txBox="1">
                <a:spLocks noRot="1" noChangeAspect="1" noMove="1" noResize="1" noEditPoints="1" noAdjustHandles="1" noChangeArrowheads="1" noChangeShapeType="1" noTextEdit="1"/>
              </p:cNvSpPr>
              <p:nvPr/>
            </p:nvSpPr>
            <p:spPr>
              <a:xfrm>
                <a:off x="4927894" y="1591128"/>
                <a:ext cx="4063706" cy="954107"/>
              </a:xfrm>
              <a:prstGeom prst="rect">
                <a:avLst/>
              </a:prstGeom>
              <a:blipFill>
                <a:blip r:embed="rId2"/>
                <a:stretch>
                  <a:fillRect l="-450" t="-1274" r="-300" b="-5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4820" y="957842"/>
                <a:ext cx="3775393" cy="949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sub>
                        <m:sup/>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𝐶𝐵</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𝐶𝐵</m:t>
                                  </m:r>
                                </m:sup>
                              </m:sSubSup>
                            </m:e>
                          </m:d>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𝐶𝐵</m:t>
                              </m:r>
                            </m:e>
                            <m:sup>
                              <m:r>
                                <a:rPr lang="en-US" sz="1800" i="1">
                                  <a:latin typeface="Cambria Math" panose="02040503050406030204" pitchFamily="18" charset="0"/>
                                  <a:ea typeface="Cambria Math" panose="02040503050406030204" pitchFamily="18" charset="0"/>
                                </a:rPr>
                                <m:t>𝑚𝑎𝑥</m:t>
                              </m:r>
                            </m:sup>
                          </m:sSup>
                        </m:e>
                      </m:nary>
                      <m:r>
                        <a:rPr lang="en-US" sz="1800" i="1">
                          <a:latin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𝐶𝐵</m:t>
                          </m:r>
                        </m:sup>
                      </m:sSubSup>
                      <m:r>
                        <a:rPr lang="en-US" sz="1800" i="1">
                          <a:latin typeface="Cambria Math" panose="02040503050406030204" pitchFamily="18" charset="0"/>
                          <a:ea typeface="Cambria Math" panose="02040503050406030204" pitchFamily="18" charset="0"/>
                        </a:rPr>
                        <m:t>∈{0,1}</m:t>
                      </m:r>
                    </m:oMath>
                  </m:oMathPara>
                </a14:m>
                <a:endParaRPr lang="en-US" sz="1800" dirty="0"/>
              </a:p>
              <a:p>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4820" y="957842"/>
                <a:ext cx="3775393" cy="949171"/>
              </a:xfrm>
              <a:prstGeom prst="rect">
                <a:avLst/>
              </a:prstGeom>
              <a:blipFill>
                <a:blip r:embed="rId3"/>
                <a:stretch>
                  <a:fillRect r="-341452" b="-323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52501" y="1656802"/>
                <a:ext cx="2680029"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sub>
                        <m:sup/>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𝑡𝑎𝑝</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𝑡𝑎𝑝</m:t>
                                  </m:r>
                                </m:sup>
                              </m:sSubSup>
                            </m:e>
                          </m:d>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𝑇𝐴𝑃</m:t>
                              </m:r>
                            </m:e>
                            <m:sup>
                              <m:r>
                                <a:rPr lang="en-US" sz="1800" i="1">
                                  <a:latin typeface="Cambria Math" panose="02040503050406030204" pitchFamily="18" charset="0"/>
                                  <a:ea typeface="Cambria Math" panose="02040503050406030204" pitchFamily="18" charset="0"/>
                                </a:rPr>
                                <m:t>𝑚𝑎𝑥</m:t>
                              </m:r>
                            </m:sup>
                          </m:sSup>
                        </m:e>
                      </m:nary>
                    </m:oMath>
                  </m:oMathPara>
                </a14:m>
                <a:endParaRPr lang="en-US" sz="18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152501" y="1656802"/>
                <a:ext cx="2680029" cy="672172"/>
              </a:xfrm>
              <a:prstGeom prst="rect">
                <a:avLst/>
              </a:prstGeom>
              <a:blipFill>
                <a:blip r:embed="rId4"/>
                <a:stretch>
                  <a:fillRect b="-50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18366" y="2525852"/>
                <a:ext cx="3148298" cy="414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𝐼</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𝑡𝑎𝑝</m:t>
                          </m:r>
                        </m:sup>
                      </m:sSubSup>
                      <m:r>
                        <a:rPr lang="en-US" sz="1800" i="1">
                          <a:latin typeface="Cambria Math" panose="02040503050406030204" pitchFamily="18" charset="0"/>
                          <a:ea typeface="Cambria Math" panose="02040503050406030204" pitchFamily="18" charset="0"/>
                        </a:rPr>
                        <m:t>∈{−10,−9,…,0,…9,10}</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918366" y="2525852"/>
                <a:ext cx="3148298" cy="414729"/>
              </a:xfrm>
              <a:prstGeom prst="rect">
                <a:avLst/>
              </a:prstGeom>
              <a:blipFill>
                <a:blip r:embed="rId5"/>
                <a:stretch>
                  <a:fillRect l="-159690" t="-2760294" r="-180814" b="-2048529"/>
                </a:stretch>
              </a:blipFill>
            </p:spPr>
            <p:txBody>
              <a:bodyPr/>
              <a:lstStyle/>
              <a:p>
                <a:r>
                  <a:rPr lang="en-US">
                    <a:noFill/>
                  </a:rPr>
                  <a:t> </a:t>
                </a:r>
              </a:p>
            </p:txBody>
          </p:sp>
        </mc:Fallback>
      </mc:AlternateContent>
      <p:sp>
        <p:nvSpPr>
          <p:cNvPr id="15" name="Rectangle 14"/>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2439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400" dirty="0">
                <a:latin typeface="Times New Roman" panose="02020603050405020304" pitchFamily="18" charset="0"/>
                <a:cs typeface="Times New Roman" panose="02020603050405020304" pitchFamily="18" charset="0"/>
              </a:rPr>
              <a:t>Distributed Algorithm</a:t>
            </a:r>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11" name="Rectangle 10"/>
          <p:cNvSpPr/>
          <p:nvPr/>
        </p:nvSpPr>
        <p:spPr>
          <a:xfrm>
            <a:off x="152400" y="753003"/>
            <a:ext cx="8534400" cy="3724096"/>
          </a:xfrm>
          <a:prstGeom prst="rect">
            <a:avLst/>
          </a:prstGeom>
        </p:spPr>
        <p:txBody>
          <a:bodyPr wrap="square">
            <a:spAutoFit/>
          </a:bodyPr>
          <a:lstStyle/>
          <a:p>
            <a:pPr marL="285750" indent="-285750" algn="just">
              <a:buFont typeface="Arial" panose="020B0604020202020204" pitchFamily="34" charset="0"/>
              <a:buChar char="•"/>
            </a:pPr>
            <a:r>
              <a:rPr lang="en-US" sz="1800" dirty="0"/>
              <a:t>A distributed algorithm based on Alternating Direction Method of Multipliers (ADMM) is an algorithm that solves convex optimization problems by breaking them into smaller pieces, each of which are then easier to handle. It has recently found wide application in a number of areas [10].</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With ADMM, the complexity of the OPF problem scales with the sub-area size rather than with the full network size.</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ADMM iteratively minimizes the augmented </a:t>
            </a:r>
            <a:r>
              <a:rPr lang="en-US" sz="1800" dirty="0" err="1"/>
              <a:t>Lagrangian</a:t>
            </a:r>
            <a:r>
              <a:rPr lang="en-US" sz="1800" dirty="0"/>
              <a:t> over three types of variable:</a:t>
            </a:r>
          </a:p>
          <a:p>
            <a:pPr marL="742950" lvl="1" indent="-285750" algn="just">
              <a:buFont typeface="Arial" panose="020B0604020202020204" pitchFamily="34" charset="0"/>
              <a:buChar char="•"/>
            </a:pPr>
            <a:r>
              <a:rPr lang="en-US" sz="1400" dirty="0"/>
              <a:t>The primary variables.</a:t>
            </a:r>
          </a:p>
          <a:p>
            <a:pPr marL="742950" lvl="1" indent="-285750" algn="just">
              <a:buFont typeface="Arial" panose="020B0604020202020204" pitchFamily="34" charset="0"/>
              <a:buChar char="•"/>
            </a:pPr>
            <a:r>
              <a:rPr lang="en-US" sz="1400" dirty="0"/>
              <a:t>The auxiliary variables, which are used to enforce boundary conditions among neighboring area (exchanged information).</a:t>
            </a:r>
          </a:p>
          <a:p>
            <a:pPr marL="742950" lvl="1" indent="-285750" algn="just">
              <a:buFont typeface="Arial" panose="020B0604020202020204" pitchFamily="34" charset="0"/>
              <a:buChar char="•"/>
            </a:pPr>
            <a:r>
              <a:rPr lang="en-US" sz="1400" dirty="0"/>
              <a:t>The Lagrangian multipliers for the relaxed problem (exchanged information).</a:t>
            </a:r>
          </a:p>
          <a:p>
            <a:pPr marL="742950" lvl="1" indent="-285750">
              <a:buFont typeface="Arial" panose="020B0604020202020204" pitchFamily="34" charset="0"/>
              <a:buChar char="•"/>
            </a:pPr>
            <a:endParaRPr lang="en-US" sz="1800" dirty="0"/>
          </a:p>
        </p:txBody>
      </p:sp>
      <p:sp>
        <p:nvSpPr>
          <p:cNvPr id="3" name="Rectangle 2"/>
          <p:cNvSpPr/>
          <p:nvPr/>
        </p:nvSpPr>
        <p:spPr>
          <a:xfrm>
            <a:off x="152400" y="5619904"/>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[10] Boyd, Stephen, et al. "Distributed optimization and statistical learning via the alternating direction method of multipliers." </a:t>
            </a:r>
            <a:r>
              <a:rPr lang="en-US" sz="1000" i="1" dirty="0">
                <a:solidFill>
                  <a:srgbClr val="222222"/>
                </a:solidFill>
                <a:latin typeface="Times" panose="02020603050405020304" pitchFamily="18" charset="0"/>
                <a:cs typeface="Times" panose="02020603050405020304" pitchFamily="18" charset="0"/>
              </a:rPr>
              <a:t>Foundations and Trends in Machine learning,</a:t>
            </a:r>
            <a:r>
              <a:rPr lang="en-US" sz="1000" dirty="0">
                <a:solidFill>
                  <a:srgbClr val="222222"/>
                </a:solidFill>
                <a:latin typeface="Times" panose="02020603050405020304" pitchFamily="18" charset="0"/>
                <a:cs typeface="Times" panose="02020603050405020304" pitchFamily="18" charset="0"/>
              </a:rPr>
              <a:t> 3.1 1-122, 2011.</a:t>
            </a:r>
            <a:endParaRPr lang="en-US" sz="1000" dirty="0">
              <a:latin typeface="Times" panose="02020603050405020304" pitchFamily="18" charset="0"/>
              <a:cs typeface="Times" panose="02020603050405020304" pitchFamily="18" charset="0"/>
            </a:endParaRPr>
          </a:p>
        </p:txBody>
      </p:sp>
      <p:sp>
        <p:nvSpPr>
          <p:cNvPr id="6" name="Rectangle 5"/>
          <p:cNvSpPr/>
          <p:nvPr/>
        </p:nvSpPr>
        <p:spPr>
          <a:xfrm>
            <a:off x="152400" y="4215388"/>
            <a:ext cx="8534400" cy="923330"/>
          </a:xfrm>
          <a:prstGeom prst="rect">
            <a:avLst/>
          </a:prstGeom>
        </p:spPr>
        <p:txBody>
          <a:bodyPr wrap="square">
            <a:spAutoFit/>
          </a:bodyPr>
          <a:lstStyle/>
          <a:p>
            <a:pPr marL="257175" indent="-257175"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However, the ADMM is originally developed to solve convex problem in the distributed manner, so that modifications to ADMM are necessary to correctly and efficiently handle the discrete variables.</a:t>
            </a:r>
          </a:p>
        </p:txBody>
      </p:sp>
    </p:spTree>
    <p:extLst>
      <p:ext uri="{BB962C8B-B14F-4D97-AF65-F5344CB8AC3E}">
        <p14:creationId xmlns:p14="http://schemas.microsoft.com/office/powerpoint/2010/main" val="248332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38</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12357" y="23224"/>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Modified ADMM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38</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38</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p:sp>
        <p:nvSpPr>
          <p:cNvPr id="38" name="Rectangle 37"/>
          <p:cNvSpPr/>
          <p:nvPr/>
        </p:nvSpPr>
        <p:spPr>
          <a:xfrm>
            <a:off x="-7620" y="566238"/>
            <a:ext cx="8854966"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In the proposed method, discrete variables are not only relaxed by continues variables, but also guaranteed as a generalized part of the objective function in the iterative process of the modified ADMM [11]. </a:t>
            </a:r>
          </a:p>
        </p:txBody>
      </p:sp>
      <p:sp>
        <p:nvSpPr>
          <p:cNvPr id="8" name="Slide Number Placeholder 3">
            <a:extLst>
              <a:ext uri="{FF2B5EF4-FFF2-40B4-BE49-F238E27FC236}">
                <a16:creationId xmlns:a16="http://schemas.microsoft.com/office/drawing/2014/main" id="{5388AD28-1228-AB4F-A720-EB70581274CC}"/>
              </a:ext>
            </a:extLst>
          </p:cNvPr>
          <p:cNvSpPr txBox="1">
            <a:spLocks/>
          </p:cNvSpPr>
          <p:nvPr/>
        </p:nvSpPr>
        <p:spPr bwMode="auto">
          <a:xfrm>
            <a:off x="6553200" y="57150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4572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6pPr>
            <a:lvl7pPr marL="2228850" indent="-171450" algn="l" defTabSz="4572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7pPr>
            <a:lvl8pPr marL="2571750" indent="-171450" algn="l" defTabSz="4572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8pPr>
            <a:lvl9pPr marL="2914650" indent="-171450" algn="l" defTabSz="4572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mn-ea"/>
                <a:cs typeface="+mn-cs"/>
              </a:defRPr>
            </a:lvl9pPr>
          </a:lstStyle>
          <a:p>
            <a:pPr>
              <a:spcBef>
                <a:spcPct val="0"/>
              </a:spcBef>
              <a:buFontTx/>
              <a:buNone/>
            </a:pPr>
            <a:fld id="{776EEC2F-DB28-9C46-95CD-FCEB5A5A54A6}" type="slidenum">
              <a:rPr lang="en-US" altLang="en-US" sz="900" smtClean="0">
                <a:solidFill>
                  <a:srgbClr val="898989"/>
                </a:solidFill>
                <a:latin typeface="Times New Roman" panose="02020603050405020304" pitchFamily="18" charset="0"/>
                <a:cs typeface="Times New Roman" panose="02020603050405020304" pitchFamily="18" charset="0"/>
              </a:rPr>
              <a:pPr>
                <a:spcBef>
                  <a:spcPct val="0"/>
                </a:spcBef>
                <a:buFontTx/>
                <a:buNone/>
              </a:pPr>
              <a:t>38</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12"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38</a:t>
            </a:fld>
            <a:endParaRPr lang="en-US" altLang="en-US" sz="900">
              <a:latin typeface="Times New Roman" panose="02020603050405020304" pitchFamily="18" charset="0"/>
              <a:cs typeface="Times New Roman" panose="02020603050405020304" pitchFamily="18" charset="0"/>
            </a:endParaRPr>
          </a:p>
        </p:txBody>
      </p:sp>
      <p:sp>
        <p:nvSpPr>
          <p:cNvPr id="14"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38</a:t>
            </a:fld>
            <a:endParaRPr lang="en-US" altLang="en-US" sz="9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mc:AlternateContent xmlns:mc="http://schemas.openxmlformats.org/markup-compatibility/2006" xmlns:a14="http://schemas.microsoft.com/office/drawing/2010/main">
        <mc:Choice Requires="a14">
          <p:sp>
            <p:nvSpPr>
              <p:cNvPr id="17" name="TextBox 16"/>
              <p:cNvSpPr txBox="1"/>
              <p:nvPr/>
            </p:nvSpPr>
            <p:spPr>
              <a:xfrm>
                <a:off x="2320576" y="1904800"/>
                <a:ext cx="868186" cy="2969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min</m:t>
                              </m:r>
                            </m:e>
                            <m:lim>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𝐼</m:t>
                              </m:r>
                            </m:lim>
                          </m:limLow>
                        </m:fName>
                        <m:e>
                          <m:r>
                            <a:rPr lang="en-US" sz="1400" i="1">
                              <a:latin typeface="Cambria Math" panose="02040503050406030204" pitchFamily="18" charset="0"/>
                            </a:rPr>
                            <m:t>𝑓</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𝐼</m:t>
                          </m:r>
                          <m:r>
                            <a:rPr lang="en-US" sz="1400" i="1">
                              <a:latin typeface="Cambria Math" panose="02040503050406030204" pitchFamily="18" charset="0"/>
                            </a:rPr>
                            <m:t>)</m:t>
                          </m:r>
                        </m:e>
                      </m:func>
                    </m:oMath>
                  </m:oMathPara>
                </a14:m>
                <a:endParaRPr 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20576" y="1904800"/>
                <a:ext cx="868186" cy="296941"/>
              </a:xfrm>
              <a:prstGeom prst="rect">
                <a:avLst/>
              </a:prstGeom>
              <a:blipFill>
                <a:blip r:embed="rId2"/>
                <a:stretch>
                  <a:fillRect l="-4225" r="-6338" b="-8163"/>
                </a:stretch>
              </a:blipFill>
            </p:spPr>
            <p:txBody>
              <a:bodyPr/>
              <a:lstStyle/>
              <a:p>
                <a:r>
                  <a:rPr lang="en-US">
                    <a:noFill/>
                  </a:rPr>
                  <a:t> </a:t>
                </a:r>
              </a:p>
            </p:txBody>
          </p:sp>
        </mc:Fallback>
      </mc:AlternateContent>
      <p:sp>
        <p:nvSpPr>
          <p:cNvPr id="18" name="Rectangle 17"/>
          <p:cNvSpPr/>
          <p:nvPr/>
        </p:nvSpPr>
        <p:spPr>
          <a:xfrm>
            <a:off x="1755830" y="2376565"/>
            <a:ext cx="453970" cy="307777"/>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s.t.</a:t>
            </a:r>
            <a:endParaRPr lang="en-US" sz="1400" dirty="0"/>
          </a:p>
        </p:txBody>
      </p:sp>
      <mc:AlternateContent xmlns:mc="http://schemas.openxmlformats.org/markup-compatibility/2006" xmlns:a14="http://schemas.microsoft.com/office/drawing/2010/main">
        <mc:Choice Requires="a14">
          <p:sp>
            <p:nvSpPr>
              <p:cNvPr id="19" name="Rectangle 18"/>
              <p:cNvSpPr/>
              <p:nvPr/>
            </p:nvSpPr>
            <p:spPr>
              <a:xfrm>
                <a:off x="2450346" y="2376565"/>
                <a:ext cx="64107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𝐼</m:t>
                      </m:r>
                      <m:r>
                        <a:rPr lang="en-US" sz="1400" i="1">
                          <a:latin typeface="Cambria Math" panose="02040503050406030204" pitchFamily="18" charset="0"/>
                        </a:rPr>
                        <m:t>=</m:t>
                      </m:r>
                      <m:r>
                        <a:rPr lang="en-US" sz="1400" i="1">
                          <a:latin typeface="Cambria Math" panose="02040503050406030204" pitchFamily="18" charset="0"/>
                        </a:rPr>
                        <m:t>𝑦</m:t>
                      </m:r>
                    </m:oMath>
                  </m:oMathPara>
                </a14:m>
                <a:endParaRPr lang="en-US" sz="1400" dirty="0"/>
              </a:p>
            </p:txBody>
          </p:sp>
        </mc:Choice>
        <mc:Fallback xmlns="">
          <p:sp>
            <p:nvSpPr>
              <p:cNvPr id="19" name="Rectangle 18"/>
              <p:cNvSpPr>
                <a:spLocks noRot="1" noChangeAspect="1" noMove="1" noResize="1" noEditPoints="1" noAdjustHandles="1" noChangeArrowheads="1" noChangeShapeType="1" noTextEdit="1"/>
              </p:cNvSpPr>
              <p:nvPr/>
            </p:nvSpPr>
            <p:spPr>
              <a:xfrm>
                <a:off x="2450346" y="2376565"/>
                <a:ext cx="641073" cy="307777"/>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34687" y="2641789"/>
                <a:ext cx="108728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𝑧</m:t>
                      </m:r>
                      <m:r>
                        <a:rPr lang="en-US" sz="1400" i="1">
                          <a:latin typeface="Cambria Math" panose="02040503050406030204" pitchFamily="18" charset="0"/>
                        </a:rPr>
                        <m:t>=</m:t>
                      </m:r>
                      <m:r>
                        <a:rPr lang="en-US" sz="1400" i="1">
                          <a:latin typeface="Cambria Math" panose="02040503050406030204" pitchFamily="18" charset="0"/>
                        </a:rPr>
                        <m:t>𝑔</m:t>
                      </m:r>
                      <m:r>
                        <a:rPr lang="en-US" sz="1400" i="1">
                          <a:latin typeface="Cambria Math" panose="02040503050406030204" pitchFamily="18" charset="0"/>
                        </a:rPr>
                        <m:t>(</m:t>
                      </m:r>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oMath>
                  </m:oMathPara>
                </a14:m>
                <a:endParaRPr lang="en-US" sz="1400" dirty="0"/>
              </a:p>
            </p:txBody>
          </p:sp>
        </mc:Choice>
        <mc:Fallback xmlns="">
          <p:sp>
            <p:nvSpPr>
              <p:cNvPr id="20" name="Rectangle 19"/>
              <p:cNvSpPr>
                <a:spLocks noRot="1" noChangeAspect="1" noMove="1" noResize="1" noEditPoints="1" noAdjustHandles="1" noChangeArrowheads="1" noChangeShapeType="1" noTextEdit="1"/>
              </p:cNvSpPr>
              <p:nvPr/>
            </p:nvSpPr>
            <p:spPr>
              <a:xfrm>
                <a:off x="2234687" y="2641789"/>
                <a:ext cx="1087285" cy="307777"/>
              </a:xfrm>
              <a:prstGeom prst="rect">
                <a:avLst/>
              </a:prstGeom>
              <a:blipFill>
                <a:blip r:embed="rId4"/>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209800" y="3007103"/>
                <a:ext cx="11216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𝐼</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ℤ</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𝑦</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ℝ</m:t>
                      </m:r>
                    </m:oMath>
                  </m:oMathPara>
                </a14:m>
                <a:endParaRPr 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209800" y="3007103"/>
                <a:ext cx="1121653" cy="215444"/>
              </a:xfrm>
              <a:prstGeom prst="rect">
                <a:avLst/>
              </a:prstGeom>
              <a:blipFill>
                <a:blip r:embed="rId5"/>
                <a:stretch>
                  <a:fillRect l="-3279" r="-3279"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993273" y="2306048"/>
                <a:ext cx="4689408" cy="814069"/>
              </a:xfrm>
              <a:prstGeom prst="rect">
                <a:avLst/>
              </a:prstGeom>
            </p:spPr>
            <p:txBody>
              <a:bodyPr wrap="square">
                <a:spAutoFit/>
              </a:bodyPr>
              <a:lstStyle/>
              <a:p>
                <a:pPr marL="214313" indent="-214313"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Discrete variable </a:t>
                </a:r>
                <a14:m>
                  <m:oMath xmlns:m="http://schemas.openxmlformats.org/officeDocument/2006/math">
                    <m:r>
                      <a:rPr lang="en-US" sz="1600" i="1">
                        <a:latin typeface="Cambria Math" panose="02040503050406030204" pitchFamily="18" charset="0"/>
                      </a:rPr>
                      <m:t>𝐼</m:t>
                    </m:r>
                  </m:oMath>
                </a14:m>
                <a:r>
                  <a:rPr lang="en-US" sz="1500" dirty="0">
                    <a:latin typeface="Times New Roman" panose="02020603050405020304" pitchFamily="18" charset="0"/>
                    <a:cs typeface="Times New Roman" panose="02020603050405020304" pitchFamily="18" charset="0"/>
                  </a:rPr>
                  <a:t> is replaced with an auxiliary continuous variable </a:t>
                </a:r>
                <a14:m>
                  <m:oMath xmlns:m="http://schemas.openxmlformats.org/officeDocument/2006/math">
                    <m:r>
                      <a:rPr lang="en-US" sz="1600" i="1">
                        <a:latin typeface="Cambria Math" panose="02040503050406030204" pitchFamily="18" charset="0"/>
                      </a:rPr>
                      <m:t>𝑦</m:t>
                    </m:r>
                  </m:oMath>
                </a14:m>
                <a:r>
                  <a:rPr lang="en-US" sz="1500" dirty="0">
                    <a:latin typeface="Times New Roman" panose="02020603050405020304" pitchFamily="18" charset="0"/>
                    <a:cs typeface="Times New Roman" panose="02020603050405020304" pitchFamily="18" charset="0"/>
                  </a:rPr>
                  <a:t>.</a:t>
                </a:r>
              </a:p>
              <a:p>
                <a:pPr marL="214313" indent="-214313" algn="jus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 additional auxiliary equality </a:t>
                </a:r>
                <a14:m>
                  <m:oMath xmlns:m="http://schemas.openxmlformats.org/officeDocument/2006/math">
                    <m:r>
                      <a:rPr lang="en-US" sz="1600" i="1">
                        <a:latin typeface="Cambria Math" panose="02040503050406030204" pitchFamily="18" charset="0"/>
                      </a:rPr>
                      <m:t>𝑧</m:t>
                    </m:r>
                    <m:r>
                      <a:rPr lang="en-US" sz="1600" i="1">
                        <a:latin typeface="Cambria Math" panose="02040503050406030204" pitchFamily="18" charset="0"/>
                      </a:rPr>
                      <m:t> </m:t>
                    </m:r>
                  </m:oMath>
                </a14:m>
                <a:r>
                  <a:rPr lang="en-US" sz="1500" dirty="0">
                    <a:latin typeface="Times New Roman" panose="02020603050405020304" pitchFamily="18" charset="0"/>
                    <a:cs typeface="Times New Roman" panose="02020603050405020304" pitchFamily="18" charset="0"/>
                  </a:rPr>
                  <a:t>is introduced.</a:t>
                </a:r>
              </a:p>
            </p:txBody>
          </p:sp>
        </mc:Choice>
        <mc:Fallback xmlns="">
          <p:sp>
            <p:nvSpPr>
              <p:cNvPr id="22" name="Rectangle 21"/>
              <p:cNvSpPr>
                <a:spLocks noRot="1" noChangeAspect="1" noMove="1" noResize="1" noEditPoints="1" noAdjustHandles="1" noChangeArrowheads="1" noChangeShapeType="1" noTextEdit="1"/>
              </p:cNvSpPr>
              <p:nvPr/>
            </p:nvSpPr>
            <p:spPr>
              <a:xfrm>
                <a:off x="3993273" y="2306048"/>
                <a:ext cx="4689408" cy="814069"/>
              </a:xfrm>
              <a:prstGeom prst="rect">
                <a:avLst/>
              </a:prstGeom>
              <a:blipFill>
                <a:blip r:embed="rId6"/>
                <a:stretch>
                  <a:fillRect l="-390" r="-520" b="-7463"/>
                </a:stretch>
              </a:blipFill>
            </p:spPr>
            <p:txBody>
              <a:bodyPr/>
              <a:lstStyle/>
              <a:p>
                <a:r>
                  <a:rPr lang="en-US">
                    <a:noFill/>
                  </a:rPr>
                  <a:t> </a:t>
                </a:r>
              </a:p>
            </p:txBody>
          </p:sp>
        </mc:Fallback>
      </mc:AlternateContent>
      <p:sp>
        <p:nvSpPr>
          <p:cNvPr id="23" name="Rectangle 22"/>
          <p:cNvSpPr/>
          <p:nvPr/>
        </p:nvSpPr>
        <p:spPr>
          <a:xfrm>
            <a:off x="56841" y="1651558"/>
            <a:ext cx="2108269"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(1) Original problem</a:t>
            </a:r>
          </a:p>
        </p:txBody>
      </p:sp>
      <p:sp>
        <p:nvSpPr>
          <p:cNvPr id="24" name="Rectangle 23"/>
          <p:cNvSpPr/>
          <p:nvPr/>
        </p:nvSpPr>
        <p:spPr>
          <a:xfrm>
            <a:off x="14746" y="3333827"/>
            <a:ext cx="3512565"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(2) Augmented </a:t>
            </a:r>
            <a:r>
              <a:rPr lang="en-US" sz="1800" dirty="0" err="1">
                <a:latin typeface="Times New Roman" panose="02020603050405020304" pitchFamily="18" charset="0"/>
                <a:cs typeface="Times New Roman" panose="02020603050405020304" pitchFamily="18" charset="0"/>
              </a:rPr>
              <a:t>Lagrangian</a:t>
            </a:r>
            <a:r>
              <a:rPr lang="en-US" sz="1800" dirty="0">
                <a:latin typeface="Times New Roman" panose="02020603050405020304" pitchFamily="18" charset="0"/>
                <a:cs typeface="Times New Roman" panose="02020603050405020304" pitchFamily="18" charset="0"/>
              </a:rPr>
              <a:t> function</a:t>
            </a:r>
          </a:p>
        </p:txBody>
      </p:sp>
      <p:sp>
        <p:nvSpPr>
          <p:cNvPr id="25" name="Rectangle 24"/>
          <p:cNvSpPr/>
          <p:nvPr/>
        </p:nvSpPr>
        <p:spPr>
          <a:xfrm>
            <a:off x="50457" y="4068378"/>
            <a:ext cx="8248959"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rPr>
              <a:t>(3) Iterative update rules (with the iteration number denoted by k)</a:t>
            </a:r>
          </a:p>
        </p:txBody>
      </p:sp>
      <mc:AlternateContent xmlns:mc="http://schemas.openxmlformats.org/markup-compatibility/2006" xmlns:a14="http://schemas.microsoft.com/office/drawing/2010/main">
        <mc:Choice Requires="a14">
          <p:sp>
            <p:nvSpPr>
              <p:cNvPr id="26" name="TextBox 25"/>
              <p:cNvSpPr txBox="1"/>
              <p:nvPr/>
            </p:nvSpPr>
            <p:spPr>
              <a:xfrm>
                <a:off x="-253891" y="3703159"/>
                <a:ext cx="10591800" cy="3674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ℒ</m:t>
                          </m:r>
                        </m:e>
                        <m:sub>
                          <m:r>
                            <a:rPr lang="en-US" sz="1400" i="1">
                              <a:latin typeface="Cambria Math" panose="02040503050406030204" pitchFamily="18" charset="0"/>
                            </a:rPr>
                            <m:t>𝑝</m:t>
                          </m:r>
                        </m:sub>
                      </m:sSub>
                      <m:r>
                        <a:rPr lang="en-US" sz="1400" i="1">
                          <a:latin typeface="Cambria Math" panose="02040503050406030204" pitchFamily="18" charset="0"/>
                        </a:rPr>
                        <m:t>=</m:t>
                      </m:r>
                      <m:r>
                        <a:rPr lang="en-US" sz="1400" i="1">
                          <a:latin typeface="Cambria Math" panose="02040503050406030204" pitchFamily="18" charset="0"/>
                        </a:rPr>
                        <m:t>𝑓</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𝑦</m:t>
                              </m:r>
                            </m:e>
                            <m:sub>
                              <m:r>
                                <a:rPr lang="en-US" sz="1400" i="1">
                                  <a:latin typeface="Cambria Math" panose="02040503050406030204" pitchFamily="18" charset="0"/>
                                </a:rPr>
                                <m:t>𝑖</m:t>
                              </m:r>
                            </m:sub>
                          </m:sSub>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r>
                            <a:rPr lang="en-US" sz="1400" i="1">
                              <a:latin typeface="Cambria Math" panose="02040503050406030204" pitchFamily="18" charset="0"/>
                            </a:rPr>
                            <m:t>𝑧</m:t>
                          </m:r>
                        </m:sup>
                      </m:sSubSup>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𝑔</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𝑖</m:t>
                              </m:r>
                            </m:sub>
                          </m:sSub>
                          <m:r>
                            <a:rPr lang="en-US" sz="1400" i="1">
                              <a:latin typeface="Cambria Math" panose="02040503050406030204" pitchFamily="18" charset="0"/>
                            </a:rPr>
                            <m:t>)</m:t>
                          </m:r>
                        </m:e>
                      </m:d>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𝜌</m:t>
                          </m:r>
                        </m:num>
                        <m:den>
                          <m:r>
                            <a:rPr lang="en-US" sz="1400" i="1">
                              <a:latin typeface="Cambria Math" panose="02040503050406030204" pitchFamily="18" charset="0"/>
                            </a:rPr>
                            <m:t>2</m:t>
                          </m:r>
                        </m:den>
                      </m:f>
                      <m:sSubSup>
                        <m:sSubSupPr>
                          <m:ctrlPr>
                            <a:rPr lang="en-US" sz="1400" i="1">
                              <a:latin typeface="Cambria Math" panose="02040503050406030204" pitchFamily="18" charset="0"/>
                            </a:rPr>
                          </m:ctrlPr>
                        </m:sSubSupPr>
                        <m:e>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𝑔</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𝑖</m:t>
                                  </m:r>
                                </m:sub>
                              </m:sSub>
                              <m:r>
                                <a:rPr lang="en-US" sz="1400" i="1">
                                  <a:latin typeface="Cambria Math" panose="02040503050406030204" pitchFamily="18" charset="0"/>
                                </a:rPr>
                                <m:t>)</m:t>
                              </m:r>
                            </m:e>
                          </m:d>
                        </m:e>
                        <m:sub>
                          <m:r>
                            <a:rPr lang="en-US" sz="1400" i="1">
                              <a:latin typeface="Cambria Math" panose="02040503050406030204" pitchFamily="18" charset="0"/>
                            </a:rPr>
                            <m:t>2</m:t>
                          </m:r>
                        </m:sub>
                        <m:sup>
                          <m:r>
                            <a:rPr lang="en-US" sz="1400" i="1">
                              <a:latin typeface="Cambria Math" panose="02040503050406030204" pitchFamily="18" charset="0"/>
                            </a:rPr>
                            <m:t>2</m:t>
                          </m:r>
                        </m:sup>
                      </m:sSubSup>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53891" y="3703159"/>
                <a:ext cx="10591800" cy="367473"/>
              </a:xfrm>
              <a:prstGeom prst="rect">
                <a:avLst/>
              </a:prstGeom>
              <a:blipFill>
                <a:blip r:embed="rId7"/>
                <a:stretch>
                  <a:fillRect t="-1639"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420620" y="4568023"/>
                <a:ext cx="2793842" cy="304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𝑦</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r>
                        <a:rPr lang="en-US" sz="1400" i="1">
                          <a:latin typeface="Cambria Math" panose="02040503050406030204" pitchFamily="18" charset="0"/>
                        </a:rPr>
                        <m:t>𝑎𝑟𝑔</m:t>
                      </m:r>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min</m:t>
                              </m:r>
                            </m:e>
                            <m:lim>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lim>
                          </m:limLow>
                        </m:fName>
                        <m:e>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ℒ</m:t>
                              </m:r>
                            </m:e>
                            <m:sub>
                              <m:r>
                                <a:rPr lang="en-US" sz="1400" i="1">
                                  <a:latin typeface="Cambria Math" panose="02040503050406030204" pitchFamily="18" charset="0"/>
                                </a:rPr>
                                <m:t>𝑝</m:t>
                              </m:r>
                            </m:sub>
                          </m:sSub>
                        </m:e>
                      </m:func>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420620" y="4568023"/>
                <a:ext cx="2793842" cy="304507"/>
              </a:xfrm>
              <a:prstGeom prst="rect">
                <a:avLst/>
              </a:prstGeom>
              <a:blipFill>
                <a:blip r:embed="rId8"/>
                <a:stretch>
                  <a:fillRect r="-218"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866621" y="4953534"/>
                <a:ext cx="3945375" cy="286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r>
                        <a:rPr lang="en-US" sz="1400" i="1">
                          <a:latin typeface="Cambria Math" panose="02040503050406030204" pitchFamily="18" charset="0"/>
                        </a:rPr>
                        <m:t>𝑎𝑟𝑔</m:t>
                      </m:r>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min</m:t>
                              </m:r>
                            </m:e>
                            <m:lim>
                              <m:r>
                                <a:rPr lang="en-US" sz="1400" i="1">
                                  <a:latin typeface="Cambria Math" panose="02040503050406030204" pitchFamily="18" charset="0"/>
                                </a:rPr>
                                <m:t>𝐼</m:t>
                              </m:r>
                            </m:lim>
                          </m:limLow>
                        </m:fName>
                        <m:e>
                          <m:sSubSup>
                            <m:sSubSupPr>
                              <m:ctrlPr>
                                <a:rPr lang="en-US" sz="1400" i="1">
                                  <a:latin typeface="Cambria Math" panose="02040503050406030204" pitchFamily="18" charset="0"/>
                                </a:rPr>
                              </m:ctrlPr>
                            </m:sSubSupPr>
                            <m:e>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r>
                                    <a:rPr lang="en-US" sz="1400" i="1">
                                      <a:latin typeface="Cambria Math" panose="02040503050406030204" pitchFamily="18" charset="0"/>
                                    </a:rPr>
                                    <m:t>𝑔</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𝑖</m:t>
                                      </m:r>
                                    </m:sub>
                                  </m:sSub>
                                  <m:r>
                                    <a:rPr lang="en-US" sz="1400" i="1">
                                      <a:latin typeface="Cambria Math" panose="02040503050406030204" pitchFamily="18" charset="0"/>
                                    </a:rPr>
                                    <m:t>)</m:t>
                                  </m:r>
                                </m:e>
                              </m:d>
                            </m:e>
                            <m:sub>
                              <m:r>
                                <a:rPr lang="en-US" sz="1400" i="1">
                                  <a:latin typeface="Cambria Math" panose="02040503050406030204" pitchFamily="18" charset="0"/>
                                </a:rPr>
                                <m:t>2</m:t>
                              </m:r>
                            </m:sub>
                            <m:sup>
                              <m:r>
                                <a:rPr lang="en-US" sz="1400" i="1">
                                  <a:latin typeface="Cambria Math" panose="02040503050406030204" pitchFamily="18" charset="0"/>
                                </a:rPr>
                                <m:t>2</m:t>
                              </m:r>
                            </m:sup>
                          </m:sSubSup>
                        </m:e>
                      </m:func>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866621" y="4953534"/>
                <a:ext cx="3945375" cy="286938"/>
              </a:xfrm>
              <a:prstGeom prst="rect">
                <a:avLst/>
              </a:prstGeom>
              <a:blipFill>
                <a:blip r:embed="rId9"/>
                <a:stretch>
                  <a:fillRect l="-464"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667000" y="5293893"/>
                <a:ext cx="4750018" cy="307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r>
                            <a:rPr lang="en-US" sz="1400" i="1">
                              <a:latin typeface="Cambria Math" panose="02040503050406030204" pitchFamily="18" charset="0"/>
                            </a:rPr>
                            <m:t>𝑧</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r>
                            <a:rPr lang="en-US" sz="1400" i="1">
                              <a:latin typeface="Cambria Math" panose="02040503050406030204" pitchFamily="18" charset="0"/>
                            </a:rPr>
                            <m:t>𝑧</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𝜌</m:t>
                      </m:r>
                      <m:d>
                        <m:dPr>
                          <m:ctrlPr>
                            <a:rPr lang="en-US" sz="1400" i="1">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r>
                            <a:rPr lang="en-US" sz="1400" i="1">
                              <a:latin typeface="Cambria Math" panose="02040503050406030204" pitchFamily="18" charset="0"/>
                            </a:rPr>
                            <m:t>𝑔</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𝑖</m:t>
                              </m:r>
                            </m:sub>
                          </m:sSub>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9" name="Rectangle 28"/>
              <p:cNvSpPr>
                <a:spLocks noRot="1" noChangeAspect="1" noMove="1" noResize="1" noEditPoints="1" noAdjustHandles="1" noChangeArrowheads="1" noChangeShapeType="1" noTextEdit="1"/>
              </p:cNvSpPr>
              <p:nvPr/>
            </p:nvSpPr>
            <p:spPr>
              <a:xfrm>
                <a:off x="2667000" y="5293893"/>
                <a:ext cx="4750018" cy="307969"/>
              </a:xfrm>
              <a:prstGeom prst="rect">
                <a:avLst/>
              </a:prstGeom>
              <a:blipFill>
                <a:blip r:embed="rId10"/>
                <a:stretch>
                  <a:fillRect b="-7843"/>
                </a:stretch>
              </a:blipFill>
            </p:spPr>
            <p:txBody>
              <a:bodyPr/>
              <a:lstStyle/>
              <a:p>
                <a:r>
                  <a:rPr lang="en-US">
                    <a:noFill/>
                  </a:rPr>
                  <a:t> </a:t>
                </a:r>
              </a:p>
            </p:txBody>
          </p:sp>
        </mc:Fallback>
      </mc:AlternateContent>
      <p:sp>
        <p:nvSpPr>
          <p:cNvPr id="2" name="Rectangle 1"/>
          <p:cNvSpPr/>
          <p:nvPr/>
        </p:nvSpPr>
        <p:spPr>
          <a:xfrm>
            <a:off x="56841" y="5711278"/>
            <a:ext cx="8790505" cy="400110"/>
          </a:xfrm>
          <a:prstGeom prst="rect">
            <a:avLst/>
          </a:prstGeom>
        </p:spPr>
        <p:txBody>
          <a:bodyPr wrap="square">
            <a:spAutoFit/>
          </a:bodyPr>
          <a:lstStyle/>
          <a:p>
            <a:r>
              <a:rPr lang="en-US" sz="1000" dirty="0">
                <a:solidFill>
                  <a:srgbClr val="000000"/>
                </a:solidFill>
                <a:latin typeface="Times New Roman" panose="02020603050405020304" pitchFamily="18" charset="0"/>
              </a:rPr>
              <a:t>[11] Q. Liu, X. Shen and Y. </a:t>
            </a:r>
            <a:r>
              <a:rPr lang="en-US" sz="1000" dirty="0" err="1">
                <a:solidFill>
                  <a:srgbClr val="000000"/>
                </a:solidFill>
                <a:latin typeface="Times New Roman" panose="02020603050405020304" pitchFamily="18" charset="0"/>
              </a:rPr>
              <a:t>Gu</a:t>
            </a:r>
            <a:r>
              <a:rPr lang="en-US" sz="1000" dirty="0">
                <a:solidFill>
                  <a:srgbClr val="000000"/>
                </a:solidFill>
                <a:latin typeface="Times New Roman" panose="02020603050405020304" pitchFamily="18" charset="0"/>
              </a:rPr>
              <a:t>, "Linearized ADMM for Nonconvex Non-smooth Optimization With Convergence Analysis,"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7, pp. 76131-76144, 2019.</a:t>
            </a:r>
            <a:endParaRPr lang="en-US" sz="1000" dirty="0"/>
          </a:p>
        </p:txBody>
      </p:sp>
    </p:spTree>
    <p:extLst>
      <p:ext uri="{BB962C8B-B14F-4D97-AF65-F5344CB8AC3E}">
        <p14:creationId xmlns:p14="http://schemas.microsoft.com/office/powerpoint/2010/main" val="1857495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39</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0" y="107716"/>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Iterative Process of ADMM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39</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68582"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39</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mc:AlternateContent xmlns:mc="http://schemas.openxmlformats.org/markup-compatibility/2006" xmlns:a14="http://schemas.microsoft.com/office/drawing/2010/main">
        <mc:Choice Requires="a14">
          <p:sp>
            <p:nvSpPr>
              <p:cNvPr id="18" name="Rectangle 17"/>
              <p:cNvSpPr/>
              <p:nvPr/>
            </p:nvSpPr>
            <p:spPr>
              <a:xfrm>
                <a:off x="27851" y="773528"/>
                <a:ext cx="4973199" cy="267765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In the iterative process of ADMM: </a:t>
                </a:r>
              </a:p>
              <a:p>
                <a:pPr marL="214313" indent="-214313"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Step.1 </a:t>
                </a:r>
                <a:r>
                  <a:rPr lang="en-US" dirty="0">
                    <a:latin typeface="Times New Roman" panose="02020603050405020304" pitchFamily="18" charset="0"/>
                    <a:cs typeface="Times New Roman" panose="02020603050405020304" pitchFamily="18" charset="0"/>
                  </a:rPr>
                  <a:t>For each bus agent </a:t>
                </a:r>
                <a:r>
                  <a:rPr lang="en-US" i="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iteration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local optimization problems are solved independently and in parallel. </a:t>
                </a:r>
                <a:r>
                  <a:rPr lang="en-US" dirty="0"/>
                  <a:t>Solutions to bus local variables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𝑖</m:t>
                        </m:r>
                      </m:sub>
                    </m:sSub>
                  </m:oMath>
                </a14:m>
                <a:r>
                  <a:rPr lang="en-US" i="1" dirty="0"/>
                  <a:t> </a:t>
                </a:r>
                <a:r>
                  <a:rPr lang="en-US" dirty="0"/>
                  <a:t>are obtained. </a:t>
                </a:r>
                <a:endParaRPr lang="en-US"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7851" y="773528"/>
                <a:ext cx="4973199" cy="2677656"/>
              </a:xfrm>
              <a:prstGeom prst="rect">
                <a:avLst/>
              </a:prstGeom>
              <a:blipFill>
                <a:blip r:embed="rId2"/>
                <a:stretch>
                  <a:fillRect l="-1963" t="-1822" r="-1963"/>
                </a:stretch>
              </a:blipFill>
            </p:spPr>
            <p:txBody>
              <a:bodyPr/>
              <a:lstStyle/>
              <a:p>
                <a:r>
                  <a:rPr lang="en-US">
                    <a:noFill/>
                  </a:rPr>
                  <a:t> </a:t>
                </a:r>
              </a:p>
            </p:txBody>
          </p:sp>
        </mc:Fallback>
      </mc:AlternateContent>
      <p:sp>
        <p:nvSpPr>
          <p:cNvPr id="3" name="Rectangle 2"/>
          <p:cNvSpPr>
            <a:spLocks noChangeArrowheads="1"/>
          </p:cNvSpPr>
          <p:nvPr/>
        </p:nvSpPr>
        <p:spPr bwMode="auto">
          <a:xfrm>
            <a:off x="7620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5" name="TextBox 4"/>
              <p:cNvSpPr txBox="1"/>
              <p:nvPr/>
            </p:nvSpPr>
            <p:spPr>
              <a:xfrm>
                <a:off x="533400" y="3740626"/>
                <a:ext cx="4324004" cy="339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r>
                                <a:rPr lang="en-US" sz="1600" b="0" i="1" smtClean="0">
                                  <a:latin typeface="Cambria Math" panose="02040503050406030204" pitchFamily="18" charset="0"/>
                                </a:rPr>
                                <m:t>+1</m:t>
                              </m:r>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𝑌</m:t>
                              </m:r>
                            </m:e>
                            <m:sub>
                              <m:r>
                                <a:rPr lang="en-US" sz="1600" i="1">
                                  <a:latin typeface="Cambria Math" panose="02040503050406030204" pitchFamily="18" charset="0"/>
                                </a:rPr>
                                <m:t>𝑖</m:t>
                              </m:r>
                            </m:sub>
                          </m:sSub>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𝑎𝑟𝑔</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panose="02040503050406030204" pitchFamily="18" charset="0"/>
                                </a:rPr>
                                <m:t>min</m:t>
                              </m:r>
                            </m:e>
                            <m:lim>
                              <m:r>
                                <a:rPr lang="en-US" sz="1600" b="0" i="1" smtClean="0">
                                  <a:latin typeface="Cambria Math" panose="02040503050406030204" pitchFamily="18" charset="0"/>
                                </a:rPr>
                                <m:t>𝑋</m:t>
                              </m:r>
                              <m:r>
                                <a:rPr lang="en-US" sz="1600" b="0" i="1" smtClean="0">
                                  <a:latin typeface="Cambria Math" panose="02040503050406030204" pitchFamily="18" charset="0"/>
                                </a:rPr>
                                <m:t>,</m:t>
                              </m:r>
                              <m:r>
                                <a:rPr lang="en-US" sz="1600" b="0" i="1" smtClean="0">
                                  <a:latin typeface="Cambria Math" panose="02040503050406030204" pitchFamily="18" charset="0"/>
                                </a:rPr>
                                <m:t>𝑌</m:t>
                              </m:r>
                            </m:lim>
                          </m:limLow>
                        </m:fName>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ℒ</m:t>
                              </m:r>
                            </m:e>
                            <m:sub>
                              <m:r>
                                <a:rPr lang="en-US" sz="1600" i="1">
                                  <a:latin typeface="Cambria Math" panose="02040503050406030204" pitchFamily="18" charset="0"/>
                                </a:rPr>
                                <m:t>𝑝</m:t>
                              </m:r>
                            </m:sub>
                          </m:sSub>
                          <m:d>
                            <m:dPr>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𝑌</m:t>
                                  </m:r>
                                </m:e>
                                <m:sub>
                                  <m:r>
                                    <a:rPr lang="en-US" sz="1600" i="1">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𝜆</m:t>
                                  </m:r>
                                </m:e>
                                <m:sub>
                                  <m:r>
                                    <a:rPr lang="en-US" sz="1600" i="1">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e>
                          </m:d>
                        </m:e>
                      </m:func>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 y="3740626"/>
                <a:ext cx="4324004" cy="339388"/>
              </a:xfrm>
              <a:prstGeom prst="rect">
                <a:avLst/>
              </a:prstGeom>
              <a:blipFill>
                <a:blip r:embed="rId3"/>
                <a:stretch>
                  <a:fillRect b="-9091"/>
                </a:stretch>
              </a:blipFill>
            </p:spPr>
            <p:txBody>
              <a:bodyPr/>
              <a:lstStyle/>
              <a:p>
                <a:r>
                  <a:rPr lang="en-US">
                    <a:noFill/>
                  </a:rPr>
                  <a:t> </a:t>
                </a:r>
              </a:p>
            </p:txBody>
          </p:sp>
        </mc:Fallback>
      </mc:AlternateContent>
      <p:pic>
        <p:nvPicPr>
          <p:cNvPr id="6" name="Picture 5"/>
          <p:cNvPicPr>
            <a:picLocks noChangeAspect="1"/>
          </p:cNvPicPr>
          <p:nvPr/>
        </p:nvPicPr>
        <p:blipFill rotWithShape="1">
          <a:blip r:embed="rId4"/>
          <a:srcRect b="12186"/>
          <a:stretch/>
        </p:blipFill>
        <p:spPr>
          <a:xfrm>
            <a:off x="5089814" y="931069"/>
            <a:ext cx="3917372" cy="3412331"/>
          </a:xfrm>
          <a:prstGeom prst="rect">
            <a:avLst/>
          </a:prstGeom>
        </p:spPr>
      </p:pic>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2" name="TextBox 11"/>
          <p:cNvSpPr txBox="1"/>
          <p:nvPr/>
        </p:nvSpPr>
        <p:spPr>
          <a:xfrm>
            <a:off x="5089814" y="4452855"/>
            <a:ext cx="4057463" cy="430887"/>
          </a:xfrm>
          <a:prstGeom prst="rect">
            <a:avLst/>
          </a:prstGeom>
          <a:noFill/>
        </p:spPr>
        <p:txBody>
          <a:bodyPr wrap="square" rtlCol="0">
            <a:spAutoFit/>
          </a:bodyPr>
          <a:lstStyle/>
          <a:p>
            <a:r>
              <a:rPr lang="en-US" sz="1100" dirty="0"/>
              <a:t>Fig.4 Local optimization solution exchange between control agents at different buses [9]</a:t>
            </a:r>
          </a:p>
        </p:txBody>
      </p:sp>
    </p:spTree>
    <p:extLst>
      <p:ext uri="{BB962C8B-B14F-4D97-AF65-F5344CB8AC3E}">
        <p14:creationId xmlns:p14="http://schemas.microsoft.com/office/powerpoint/2010/main" val="412415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4</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Objective functions</a:t>
            </a:r>
          </a:p>
        </p:txBody>
      </p:sp>
      <p:sp>
        <p:nvSpPr>
          <p:cNvPr id="7" name="Rectangle 6"/>
          <p:cNvSpPr/>
          <p:nvPr/>
        </p:nvSpPr>
        <p:spPr>
          <a:xfrm>
            <a:off x="152400" y="685800"/>
            <a:ext cx="8610600" cy="5262979"/>
          </a:xfrm>
          <a:prstGeom prst="rect">
            <a:avLst/>
          </a:prstGeom>
        </p:spPr>
        <p:txBody>
          <a:bodyPr wrap="square">
            <a:spAutoFit/>
          </a:bodyPr>
          <a:lstStyle/>
          <a:p>
            <a:pPr marL="285750" indent="-285750" algn="just">
              <a:buFont typeface="Arial" panose="020B0604020202020204" pitchFamily="34" charset="0"/>
              <a:buChar char="•"/>
            </a:pPr>
            <a:r>
              <a:rPr lang="en-US" dirty="0"/>
              <a:t>Objective functions</a:t>
            </a:r>
          </a:p>
          <a:p>
            <a:pPr marL="742950" lvl="1" indent="-285750" algn="just">
              <a:buFont typeface="Arial" panose="020B0604020202020204" pitchFamily="34" charset="0"/>
              <a:buChar char="•"/>
            </a:pPr>
            <a:r>
              <a:rPr lang="en-US" dirty="0"/>
              <a:t>Voltage profiles management</a:t>
            </a:r>
          </a:p>
          <a:p>
            <a:pPr marL="742950" lvl="1" indent="-285750" algn="just">
              <a:buFont typeface="Arial" panose="020B0604020202020204" pitchFamily="34" charset="0"/>
              <a:buChar char="•"/>
            </a:pPr>
            <a:r>
              <a:rPr lang="en-US" dirty="0"/>
              <a:t>Active power losses</a:t>
            </a:r>
          </a:p>
          <a:p>
            <a:pPr marL="742950" lvl="1" indent="-285750" algn="just">
              <a:buFont typeface="Arial" panose="020B0604020202020204" pitchFamily="34" charset="0"/>
              <a:buChar char="•"/>
            </a:pPr>
            <a:r>
              <a:rPr lang="en-US" dirty="0"/>
              <a:t>Active power generation cost</a:t>
            </a:r>
          </a:p>
          <a:p>
            <a:pPr marL="742950" lvl="1" indent="-285750" algn="just">
              <a:buFont typeface="Arial" panose="020B0604020202020204" pitchFamily="34" charset="0"/>
              <a:buChar char="•"/>
            </a:pPr>
            <a:r>
              <a:rPr lang="en-US" dirty="0"/>
              <a:t>Power supplied to the grid from an external utility (upstream grid)</a:t>
            </a:r>
          </a:p>
          <a:p>
            <a:pPr marL="742950" lvl="1" indent="-285750" algn="just">
              <a:buFont typeface="Arial" panose="020B0604020202020204" pitchFamily="34" charset="0"/>
              <a:buChar char="•"/>
            </a:pPr>
            <a:r>
              <a:rPr lang="en-US" dirty="0"/>
              <a:t>Carbon emission</a:t>
            </a:r>
          </a:p>
          <a:p>
            <a:pPr marL="742950" lvl="1" indent="-285750" algn="just">
              <a:buFont typeface="Arial" panose="020B0604020202020204" pitchFamily="34" charset="0"/>
              <a:buChar char="•"/>
            </a:pPr>
            <a:r>
              <a:rPr lang="en-US" dirty="0"/>
              <a:t>Load curtailment</a:t>
            </a:r>
          </a:p>
          <a:p>
            <a:pPr marL="742950" lvl="1" indent="-285750" algn="just">
              <a:buFont typeface="Arial" panose="020B0604020202020204" pitchFamily="34" charset="0"/>
              <a:buChar char="•"/>
            </a:pPr>
            <a:r>
              <a:rPr lang="en-US" dirty="0"/>
              <a:t>Social welfare</a:t>
            </a:r>
          </a:p>
          <a:p>
            <a:pPr lvl="1" algn="just"/>
            <a:r>
              <a:rPr lang="en-US" dirty="0"/>
              <a:t>…</a:t>
            </a:r>
          </a:p>
          <a:p>
            <a:pPr lvl="1" algn="just"/>
            <a:endParaRPr lang="en-US" dirty="0"/>
          </a:p>
          <a:p>
            <a:pPr marL="285750" indent="-285750" algn="just">
              <a:buFont typeface="Arial" panose="020B0604020202020204" pitchFamily="34" charset="0"/>
              <a:buChar char="•"/>
            </a:pPr>
            <a:r>
              <a:rPr lang="en-US" dirty="0"/>
              <a:t>Single objective </a:t>
            </a:r>
          </a:p>
          <a:p>
            <a:pPr marL="285750" indent="-285750" algn="just">
              <a:buFont typeface="Arial" panose="020B0604020202020204" pitchFamily="34" charset="0"/>
              <a:buChar char="•"/>
            </a:pPr>
            <a:r>
              <a:rPr lang="en-US" dirty="0"/>
              <a:t>Multiple objectives</a:t>
            </a:r>
          </a:p>
          <a:p>
            <a:pPr lvl="2" algn="just"/>
            <a:endParaRPr lang="en-US" dirty="0"/>
          </a:p>
        </p:txBody>
      </p:sp>
      <p:sp>
        <p:nvSpPr>
          <p:cNvPr id="3" name="Rectangle 2"/>
          <p:cNvSpPr/>
          <p:nvPr/>
        </p:nvSpPr>
        <p:spPr>
          <a:xfrm>
            <a:off x="0" y="5633500"/>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p:spTree>
    <p:extLst>
      <p:ext uri="{BB962C8B-B14F-4D97-AF65-F5344CB8AC3E}">
        <p14:creationId xmlns:p14="http://schemas.microsoft.com/office/powerpoint/2010/main" val="3909985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40</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0" y="107716"/>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Iterative Process of ADMM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40</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68582"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40</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mc:AlternateContent xmlns:mc="http://schemas.openxmlformats.org/markup-compatibility/2006" xmlns:a14="http://schemas.microsoft.com/office/drawing/2010/main">
        <mc:Choice Requires="a14">
          <p:sp>
            <p:nvSpPr>
              <p:cNvPr id="18" name="Rectangle 17"/>
              <p:cNvSpPr/>
              <p:nvPr/>
            </p:nvSpPr>
            <p:spPr>
              <a:xfrm>
                <a:off x="78259" y="559198"/>
                <a:ext cx="8928197" cy="1754326"/>
              </a:xfrm>
              <a:prstGeom prst="rect">
                <a:avLst/>
              </a:prstGeom>
            </p:spPr>
            <p:txBody>
              <a:bodyPr wrap="square">
                <a:spAutoFit/>
              </a:bodyPr>
              <a:lstStyle/>
              <a:p>
                <a:pPr marL="214313" indent="-214313"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Step.2</a:t>
                </a:r>
                <a:r>
                  <a:rPr lang="en-US" sz="1800" dirty="0">
                    <a:latin typeface="Times New Roman" panose="02020603050405020304" pitchFamily="18" charset="0"/>
                    <a:cs typeface="Times New Roman" panose="02020603050405020304" pitchFamily="18" charset="0"/>
                  </a:rPr>
                  <a:t> For each bus agent </a:t>
                </a:r>
                <a:r>
                  <a:rPr lang="en-US" sz="1800" i="1"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iteration k, local optimization solution exchanges take place between neighboring agents to update variables based on respective bus local variables and variables at buses connected to bus </a:t>
                </a:r>
                <a:r>
                  <a:rPr lang="en-US" sz="1800" i="1"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which are obtained from Step 1. </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Hence, variable set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m:t>
                        </m:r>
                      </m:sub>
                    </m:sSub>
                  </m:oMath>
                </a14:m>
                <a:r>
                  <a:rPr lang="en-US" sz="1800" dirty="0">
                    <a:latin typeface="Times New Roman" panose="02020603050405020304" pitchFamily="18" charset="0"/>
                    <a:cs typeface="Times New Roman" panose="02020603050405020304" pitchFamily="18" charset="0"/>
                  </a:rPr>
                  <a:t> is updated by averaging the respective local bus variables, where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𝑛</m:t>
                        </m:r>
                      </m:e>
                      <m:sub>
                        <m:r>
                          <a:rPr lang="en-US" sz="1800" i="1">
                            <a:latin typeface="Cambria Math" panose="02040503050406030204" pitchFamily="18" charset="0"/>
                          </a:rPr>
                          <m:t>𝑖</m:t>
                        </m:r>
                      </m:sub>
                    </m:sSub>
                  </m:oMath>
                </a14:m>
                <a:r>
                  <a:rPr lang="en-US" sz="1800" dirty="0">
                    <a:latin typeface="Times New Roman" panose="02020603050405020304" pitchFamily="18" charset="0"/>
                    <a:cs typeface="Times New Roman" panose="02020603050405020304" pitchFamily="18" charset="0"/>
                  </a:rPr>
                  <a:t> denotes the number of buses connected to bus </a:t>
                </a:r>
                <a:r>
                  <a:rPr lang="en-US" sz="1800" i="1"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+ 1:</a:t>
                </a:r>
              </a:p>
            </p:txBody>
          </p:sp>
        </mc:Choice>
        <mc:Fallback xmlns="">
          <p:sp>
            <p:nvSpPr>
              <p:cNvPr id="18" name="Rectangle 17"/>
              <p:cNvSpPr>
                <a:spLocks noRot="1" noChangeAspect="1" noMove="1" noResize="1" noEditPoints="1" noAdjustHandles="1" noChangeArrowheads="1" noChangeShapeType="1" noTextEdit="1"/>
              </p:cNvSpPr>
              <p:nvPr/>
            </p:nvSpPr>
            <p:spPr>
              <a:xfrm>
                <a:off x="78259" y="559198"/>
                <a:ext cx="8928197" cy="1754326"/>
              </a:xfrm>
              <a:prstGeom prst="rect">
                <a:avLst/>
              </a:prstGeom>
              <a:blipFill>
                <a:blip r:embed="rId2"/>
                <a:stretch>
                  <a:fillRect l="-478" t="-2083" r="-546"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276600" y="2428959"/>
                <a:ext cx="3080459" cy="345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𝑃</m:t>
                          </m:r>
                        </m:e>
                        <m:sub>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rPr>
                            <m:t>𝑙</m:t>
                          </m:r>
                        </m:sup>
                      </m:sSub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d>
                        <m:dPr>
                          <m:ctrlPr>
                            <a:rPr lang="en-US" sz="1200" b="0" i="1" smtClean="0">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rPr>
                                <m:t>+</m:t>
                              </m:r>
                            </m:sup>
                          </m:sSubSup>
                          <m:d>
                            <m:dPr>
                              <m:ctrlPr>
                                <a:rPr lang="en-US" sz="1200" i="1">
                                  <a:latin typeface="Cambria Math" panose="02040503050406030204" pitchFamily="18" charset="0"/>
                                </a:rPr>
                              </m:ctrlPr>
                            </m:dPr>
                            <m:e>
                              <m:r>
                                <a:rPr lang="en-US" sz="1200" i="1">
                                  <a:latin typeface="Cambria Math" panose="02040503050406030204" pitchFamily="18" charset="0"/>
                                </a:rPr>
                                <m:t>𝑘</m:t>
                              </m:r>
                              <m:r>
                                <a:rPr lang="en-US" sz="1200" i="1">
                                  <a:latin typeface="Cambria Math" panose="02040503050406030204" pitchFamily="18" charset="0"/>
                                </a:rPr>
                                <m:t>+1</m:t>
                              </m:r>
                            </m:e>
                          </m:d>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ea typeface="Cambria Math" panose="02040503050406030204" pitchFamily="18" charset="0"/>
                                </a:rPr>
                                <m:t>−</m:t>
                              </m:r>
                            </m:sup>
                          </m:sSubSup>
                          <m:r>
                            <a:rPr lang="en-US" sz="1200" i="1">
                              <a:latin typeface="Cambria Math" panose="02040503050406030204" pitchFamily="18" charset="0"/>
                            </a:rPr>
                            <m:t>(</m:t>
                          </m:r>
                          <m:r>
                            <a:rPr lang="en-US" sz="1200" i="1">
                              <a:latin typeface="Cambria Math" panose="02040503050406030204" pitchFamily="18" charset="0"/>
                            </a:rPr>
                            <m:t>𝑘</m:t>
                          </m:r>
                          <m:r>
                            <a:rPr lang="en-US" sz="1200" i="1">
                              <a:latin typeface="Cambria Math" panose="02040503050406030204" pitchFamily="18" charset="0"/>
                            </a:rPr>
                            <m:t>+1)</m:t>
                          </m:r>
                        </m:e>
                      </m:d>
                    </m:oMath>
                  </m:oMathPara>
                </a14:m>
                <a:endParaRPr lang="en-US" sz="1200" dirty="0"/>
              </a:p>
            </p:txBody>
          </p:sp>
        </mc:Choice>
        <mc:Fallback xmlns="">
          <p:sp>
            <p:nvSpPr>
              <p:cNvPr id="3" name="TextBox 2"/>
              <p:cNvSpPr txBox="1">
                <a:spLocks noRot="1" noChangeAspect="1" noMove="1" noResize="1" noEditPoints="1" noAdjustHandles="1" noChangeArrowheads="1" noChangeShapeType="1" noTextEdit="1"/>
              </p:cNvSpPr>
              <p:nvPr/>
            </p:nvSpPr>
            <p:spPr>
              <a:xfrm>
                <a:off x="3276600" y="2428959"/>
                <a:ext cx="3080459" cy="345672"/>
              </a:xfrm>
              <a:prstGeom prst="rect">
                <a:avLst/>
              </a:prstGeom>
              <a:blipFill>
                <a:blip r:embed="rId3"/>
                <a:stretch>
                  <a:fillRect l="-594" t="-1754"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72481" y="2852656"/>
                <a:ext cx="3161571" cy="345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𝑄</m:t>
                          </m:r>
                        </m:e>
                        <m:sub>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rPr>
                            <m:t>𝑙</m:t>
                          </m:r>
                        </m:sup>
                      </m:sSub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2</m:t>
                          </m:r>
                        </m:den>
                      </m:f>
                      <m:d>
                        <m:dPr>
                          <m:ctrlPr>
                            <a:rPr lang="en-US" sz="1200" b="0" i="1" smtClean="0">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𝑄</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rPr>
                                <m:t>+</m:t>
                              </m:r>
                            </m:sup>
                          </m:sSubSup>
                          <m:d>
                            <m:dPr>
                              <m:ctrlPr>
                                <a:rPr lang="en-US" sz="1200" i="1">
                                  <a:latin typeface="Cambria Math" panose="02040503050406030204" pitchFamily="18" charset="0"/>
                                </a:rPr>
                              </m:ctrlPr>
                            </m:dPr>
                            <m:e>
                              <m:r>
                                <a:rPr lang="en-US" sz="1200" i="1">
                                  <a:latin typeface="Cambria Math" panose="02040503050406030204" pitchFamily="18" charset="0"/>
                                </a:rPr>
                                <m:t>𝑘</m:t>
                              </m:r>
                              <m:r>
                                <a:rPr lang="en-US" sz="1200" i="1">
                                  <a:latin typeface="Cambria Math" panose="02040503050406030204" pitchFamily="18" charset="0"/>
                                </a:rPr>
                                <m:t>+1</m:t>
                              </m:r>
                            </m:e>
                          </m:d>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𝑄</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ea typeface="Cambria Math" panose="02040503050406030204" pitchFamily="18" charset="0"/>
                                </a:rPr>
                                <m:t>−</m:t>
                              </m:r>
                            </m:sup>
                          </m:sSubSup>
                          <m:r>
                            <a:rPr lang="en-US" sz="1200" i="1">
                              <a:latin typeface="Cambria Math" panose="02040503050406030204" pitchFamily="18" charset="0"/>
                            </a:rPr>
                            <m:t>(</m:t>
                          </m:r>
                          <m:r>
                            <a:rPr lang="en-US" sz="1200" i="1">
                              <a:latin typeface="Cambria Math" panose="02040503050406030204" pitchFamily="18" charset="0"/>
                            </a:rPr>
                            <m:t>𝑘</m:t>
                          </m:r>
                          <m:r>
                            <a:rPr lang="en-US" sz="1200" i="1">
                              <a:latin typeface="Cambria Math" panose="02040503050406030204" pitchFamily="18" charset="0"/>
                            </a:rPr>
                            <m:t>+1)</m:t>
                          </m:r>
                        </m:e>
                      </m:d>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72481" y="2852656"/>
                <a:ext cx="3161571" cy="345672"/>
              </a:xfrm>
              <a:prstGeom prst="rect">
                <a:avLst/>
              </a:prstGeom>
              <a:blipFill>
                <a:blip r:embed="rId4"/>
                <a:stretch>
                  <a:fillRect l="-772" t="-3509"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71287" y="3279548"/>
                <a:ext cx="3491084" cy="3780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𝑈</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Sub>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𝑖</m:t>
                              </m:r>
                            </m:sub>
                          </m:sSub>
                        </m:den>
                      </m:f>
                      <m:d>
                        <m:dPr>
                          <m:ctrlPr>
                            <a:rPr lang="en-US" sz="1200" b="0" i="1" smtClean="0">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𝑈</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rPr>
                                <m:t>+</m:t>
                              </m:r>
                            </m:sup>
                          </m:sSubSup>
                          <m:d>
                            <m:dPr>
                              <m:ctrlPr>
                                <a:rPr lang="en-US" sz="1200" i="1">
                                  <a:latin typeface="Cambria Math" panose="02040503050406030204" pitchFamily="18" charset="0"/>
                                </a:rPr>
                              </m:ctrlPr>
                            </m:dPr>
                            <m:e>
                              <m:r>
                                <a:rPr lang="en-US" sz="1200" i="1">
                                  <a:latin typeface="Cambria Math" panose="02040503050406030204" pitchFamily="18" charset="0"/>
                                </a:rPr>
                                <m:t>𝑘</m:t>
                              </m:r>
                              <m:r>
                                <a:rPr lang="en-US" sz="1200" i="1">
                                  <a:latin typeface="Cambria Math" panose="02040503050406030204" pitchFamily="18" charset="0"/>
                                </a:rPr>
                                <m:t>+1</m:t>
                              </m:r>
                            </m:e>
                          </m:d>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𝑈</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r>
                                <a:rPr lang="en-US" sz="1200" i="1">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𝜙</m:t>
                              </m:r>
                            </m:sub>
                            <m:sup>
                              <m:r>
                                <a:rPr lang="en-US" sz="1200" b="0" i="1" smtClean="0">
                                  <a:latin typeface="Cambria Math" panose="02040503050406030204" pitchFamily="18" charset="0"/>
                                  <a:ea typeface="Cambria Math" panose="02040503050406030204" pitchFamily="18" charset="0"/>
                                </a:rPr>
                                <m:t>−</m:t>
                              </m:r>
                            </m:sup>
                          </m:sSubSup>
                          <m:r>
                            <a:rPr lang="en-US" sz="1200" i="1">
                              <a:latin typeface="Cambria Math" panose="02040503050406030204" pitchFamily="18" charset="0"/>
                            </a:rPr>
                            <m:t>(</m:t>
                          </m:r>
                          <m:r>
                            <a:rPr lang="en-US" sz="1200" i="1">
                              <a:latin typeface="Cambria Math" panose="02040503050406030204" pitchFamily="18" charset="0"/>
                            </a:rPr>
                            <m:t>𝑘</m:t>
                          </m:r>
                          <m:r>
                            <a:rPr lang="en-US" sz="1200" i="1">
                              <a:latin typeface="Cambria Math" panose="02040503050406030204" pitchFamily="18" charset="0"/>
                            </a:rPr>
                            <m:t>+1)</m:t>
                          </m:r>
                        </m:e>
                      </m:d>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071287" y="3279548"/>
                <a:ext cx="3491084" cy="378052"/>
              </a:xfrm>
              <a:prstGeom prst="rect">
                <a:avLst/>
              </a:prstGeom>
              <a:blipFill>
                <a:blip r:embed="rId5"/>
                <a:stretch>
                  <a:fillRect l="-524" t="-322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0499" y="3776181"/>
                <a:ext cx="8890097" cy="691728"/>
              </a:xfrm>
              <a:prstGeom prst="rect">
                <a:avLst/>
              </a:prstGeom>
            </p:spPr>
            <p:txBody>
              <a:bodyPr wrap="square">
                <a:spAutoFit/>
              </a:bodyPr>
              <a:lstStyle/>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Variables </a:t>
                </a:r>
                <a14:m>
                  <m:oMath xmlns:m="http://schemas.openxmlformats.org/officeDocument/2006/math">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𝐼</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up>
                        <m:r>
                          <a:rPr lang="en-US" sz="1800" b="0" i="1" smtClean="0">
                            <a:latin typeface="Cambria Math" panose="02040503050406030204" pitchFamily="18" charset="0"/>
                          </a:rPr>
                          <m:t>𝐶𝐵</m:t>
                        </m:r>
                      </m:sup>
                    </m:sSubSup>
                  </m:oMath>
                </a14:m>
                <a:r>
                  <a:rPr lang="en-US" sz="18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𝐼</m:t>
                        </m:r>
                      </m:e>
                      <m:sub>
                        <m:r>
                          <a:rPr lang="en-US" sz="1800" i="1">
                            <a:latin typeface="Cambria Math" panose="02040503050406030204" pitchFamily="18" charset="0"/>
                          </a:rPr>
                          <m:t>𝑡</m:t>
                        </m:r>
                      </m:sub>
                      <m:sup>
                        <m:r>
                          <a:rPr lang="en-US" sz="1800" b="0" i="1" smtClean="0">
                            <a:latin typeface="Cambria Math" panose="02040503050406030204" pitchFamily="18" charset="0"/>
                          </a:rPr>
                          <m:t>𝑡𝑎𝑝</m:t>
                        </m:r>
                      </m:sup>
                    </m:sSubSup>
                  </m:oMath>
                </a14:m>
                <a:r>
                  <a:rPr lang="en-US" sz="1800" dirty="0">
                    <a:latin typeface="Times New Roman" panose="02020603050405020304" pitchFamily="18" charset="0"/>
                    <a:cs typeface="Times New Roman" panose="02020603050405020304" pitchFamily="18" charset="0"/>
                  </a:rPr>
                  <a:t> are updated by solving local bus optimization problem using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𝑘</m:t>
                        </m:r>
                        <m:r>
                          <a:rPr lang="en-US" sz="1800" i="1">
                            <a:latin typeface="Cambria Math" panose="02040503050406030204" pitchFamily="18" charset="0"/>
                          </a:rPr>
                          <m:t>+1</m:t>
                        </m:r>
                      </m:e>
                    </m:d>
                  </m:oMath>
                </a14:m>
                <a:r>
                  <a:rPr lang="en-US" sz="1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𝑘</m:t>
                        </m:r>
                        <m:r>
                          <a:rPr lang="en-US" sz="1800" i="1">
                            <a:latin typeface="Cambria Math" panose="02040503050406030204" pitchFamily="18" charset="0"/>
                          </a:rPr>
                          <m:t>+1</m:t>
                        </m:r>
                      </m:e>
                    </m:d>
                  </m:oMath>
                </a14:m>
                <a:r>
                  <a:rPr lang="en-US" sz="1800" dirty="0">
                    <a:latin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90499" y="3776181"/>
                <a:ext cx="8890097" cy="691728"/>
              </a:xfrm>
              <a:prstGeom prst="rect">
                <a:avLst/>
              </a:prstGeom>
              <a:blipFill>
                <a:blip r:embed="rId6"/>
                <a:stretch>
                  <a:fillRect l="-411" t="-877" r="-548" b="-13158"/>
                </a:stretch>
              </a:blipFill>
            </p:spPr>
            <p:txBody>
              <a:bodyPr/>
              <a:lstStyle/>
              <a:p>
                <a:r>
                  <a:rPr lang="en-US">
                    <a:noFill/>
                  </a:rPr>
                  <a:t> </a:t>
                </a:r>
              </a:p>
            </p:txBody>
          </p:sp>
        </mc:Fallback>
      </mc:AlternateContent>
      <p:sp>
        <p:nvSpPr>
          <p:cNvPr id="5" name="TextBox 4"/>
          <p:cNvSpPr txBox="1"/>
          <p:nvPr/>
        </p:nvSpPr>
        <p:spPr>
          <a:xfrm>
            <a:off x="4069080" y="2971800"/>
            <a:ext cx="65" cy="369332"/>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3105886" y="4616618"/>
                <a:ext cx="3708002" cy="327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sub>
                        <m:sup>
                          <m:r>
                            <a:rPr lang="en-US" sz="1200" i="1">
                              <a:latin typeface="Cambria Math" panose="02040503050406030204" pitchFamily="18" charset="0"/>
                            </a:rPr>
                            <m:t>𝐶𝐵</m:t>
                          </m:r>
                        </m:sup>
                      </m:sSub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+1)=</m:t>
                      </m:r>
                      <m:r>
                        <a:rPr lang="en-US" sz="1200" i="1">
                          <a:latin typeface="Cambria Math" panose="02040503050406030204" pitchFamily="18" charset="0"/>
                        </a:rPr>
                        <m:t>𝑎𝑟𝑔</m:t>
                      </m:r>
                      <m:func>
                        <m:funcPr>
                          <m:ctrlPr>
                            <a:rPr lang="en-US" sz="1200" i="1" smtClean="0">
                              <a:latin typeface="Cambria Math" panose="02040503050406030204" pitchFamily="18" charset="0"/>
                            </a:rPr>
                          </m:ctrlPr>
                        </m:funcPr>
                        <m:fName>
                          <m:limLow>
                            <m:limLowPr>
                              <m:ctrlPr>
                                <a:rPr lang="en-US" sz="1200" i="1">
                                  <a:latin typeface="Cambria Math" panose="02040503050406030204" pitchFamily="18" charset="0"/>
                                </a:rPr>
                              </m:ctrlPr>
                            </m:limLowPr>
                            <m:e>
                              <m:r>
                                <m:rPr>
                                  <m:sty m:val="p"/>
                                </m:rPr>
                                <a:rPr lang="en-US" sz="1200">
                                  <a:latin typeface="Cambria Math" panose="02040503050406030204" pitchFamily="18" charset="0"/>
                                </a:rPr>
                                <m:t>min</m:t>
                              </m:r>
                            </m:e>
                            <m:lim>
                              <m:sSubSup>
                                <m:sSubSupPr>
                                  <m:ctrlPr>
                                    <a:rPr lang="en-US" sz="1200" i="1">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sub>
                                <m:sup>
                                  <m:r>
                                    <a:rPr lang="en-US" sz="1200" i="1">
                                      <a:latin typeface="Cambria Math" panose="02040503050406030204" pitchFamily="18" charset="0"/>
                                    </a:rPr>
                                    <m:t>𝐶𝐵</m:t>
                                  </m:r>
                                </m:sup>
                              </m:sSubSup>
                            </m:lim>
                          </m:limLow>
                        </m:fName>
                        <m:e>
                          <m:d>
                            <m:dPr>
                              <m:begChr m:val="‖"/>
                              <m:endChr m:val="‖"/>
                              <m:ctrlPr>
                                <a:rPr lang="en-US" sz="1200" i="1" smtClean="0">
                                  <a:latin typeface="Cambria Math" panose="02040503050406030204" pitchFamily="18" charset="0"/>
                                </a:rPr>
                              </m:ctrlPr>
                            </m:dPr>
                            <m:e>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1, </m:t>
                                  </m:r>
                                  <m:r>
                                    <a:rPr lang="en-US" sz="1200" b="0" i="1" smtClean="0">
                                      <a:latin typeface="Cambria Math" panose="02040503050406030204" pitchFamily="18" charset="0"/>
                                    </a:rPr>
                                    <m:t>𝑖</m:t>
                                  </m:r>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r>
                                    <a:rPr lang="en-US" sz="1200" b="0" i="1" smtClean="0">
                                      <a:latin typeface="Cambria Math" panose="02040503050406030204" pitchFamily="18" charset="0"/>
                                    </a:rPr>
                                    <m:t>+1</m:t>
                                  </m:r>
                                </m:e>
                              </m:d>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r>
                                    <a:rPr lang="en-US" sz="1200" b="0" i="1" smtClean="0">
                                      <a:latin typeface="Cambria Math" panose="02040503050406030204" pitchFamily="18" charset="0"/>
                                    </a:rPr>
                                    <m:t>+1</m:t>
                                  </m:r>
                                </m:e>
                              </m:d>
                              <m:r>
                                <a:rPr lang="en-US" sz="1200" b="0" i="1" smtClean="0">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𝑡</m:t>
                                  </m:r>
                                </m:sub>
                                <m:sup>
                                  <m:r>
                                    <a:rPr lang="en-US" sz="1200" i="1">
                                      <a:latin typeface="Cambria Math" panose="02040503050406030204" pitchFamily="18" charset="0"/>
                                    </a:rPr>
                                    <m:t>𝐶𝐵</m:t>
                                  </m:r>
                                </m:sup>
                              </m:sSubSup>
                              <m:r>
                                <a:rPr lang="en-US" sz="1200" b="0" i="1" smtClean="0">
                                  <a:latin typeface="Cambria Math" panose="02040503050406030204" pitchFamily="18" charset="0"/>
                                </a:rPr>
                                <m:t>)</m:t>
                              </m:r>
                            </m:e>
                          </m:d>
                        </m:e>
                      </m:func>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105886" y="4616618"/>
                <a:ext cx="3708002" cy="327910"/>
              </a:xfrm>
              <a:prstGeom prst="rect">
                <a:avLst/>
              </a:prstGeom>
              <a:blipFill>
                <a:blip r:embed="rId7"/>
                <a:stretch>
                  <a:fillRect l="-493"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71287" y="5156538"/>
                <a:ext cx="3804824" cy="341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𝑡</m:t>
                          </m:r>
                        </m:sub>
                        <m:sup>
                          <m:r>
                            <a:rPr lang="en-US" sz="1200" i="1">
                              <a:latin typeface="Cambria Math" panose="02040503050406030204" pitchFamily="18" charset="0"/>
                            </a:rPr>
                            <m:t>𝑡𝑎𝑝</m:t>
                          </m:r>
                        </m:sup>
                      </m:sSubSup>
                      <m:r>
                        <a:rPr lang="en-US" sz="1200" b="0" i="1" smtClean="0">
                          <a:latin typeface="Cambria Math" panose="02040503050406030204" pitchFamily="18" charset="0"/>
                        </a:rPr>
                        <m:t>(</m:t>
                      </m:r>
                      <m:r>
                        <a:rPr lang="en-US" sz="1200" b="0" i="1" smtClean="0">
                          <a:latin typeface="Cambria Math" panose="02040503050406030204" pitchFamily="18" charset="0"/>
                        </a:rPr>
                        <m:t>𝑘</m:t>
                      </m:r>
                      <m:r>
                        <a:rPr lang="en-US" sz="1200" b="0" i="1" smtClean="0">
                          <a:latin typeface="Cambria Math" panose="02040503050406030204" pitchFamily="18" charset="0"/>
                        </a:rPr>
                        <m:t>+1)=</m:t>
                      </m:r>
                      <m:r>
                        <a:rPr lang="en-US" sz="1200" i="1">
                          <a:latin typeface="Cambria Math" panose="02040503050406030204" pitchFamily="18" charset="0"/>
                        </a:rPr>
                        <m:t>𝑎𝑟𝑔</m:t>
                      </m:r>
                      <m:func>
                        <m:funcPr>
                          <m:ctrlPr>
                            <a:rPr lang="en-US" sz="1200" i="1">
                              <a:latin typeface="Cambria Math" panose="02040503050406030204" pitchFamily="18" charset="0"/>
                            </a:rPr>
                          </m:ctrlPr>
                        </m:funcPr>
                        <m:fName>
                          <m:limLow>
                            <m:limLowPr>
                              <m:ctrlPr>
                                <a:rPr lang="en-US" sz="1200" i="1">
                                  <a:latin typeface="Cambria Math" panose="02040503050406030204" pitchFamily="18" charset="0"/>
                                </a:rPr>
                              </m:ctrlPr>
                            </m:limLowPr>
                            <m:e>
                              <m:r>
                                <m:rPr>
                                  <m:sty m:val="p"/>
                                </m:rPr>
                                <a:rPr lang="en-US" sz="1200">
                                  <a:latin typeface="Cambria Math" panose="02040503050406030204" pitchFamily="18" charset="0"/>
                                </a:rPr>
                                <m:t>min</m:t>
                              </m:r>
                            </m:e>
                            <m:lim>
                              <m:sSubSup>
                                <m:sSubSupPr>
                                  <m:ctrlPr>
                                    <a:rPr lang="en-US" sz="1200" i="1">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𝑡</m:t>
                                  </m:r>
                                </m:sub>
                                <m:sup>
                                  <m:r>
                                    <a:rPr lang="en-US" sz="1200" i="1">
                                      <a:latin typeface="Cambria Math" panose="02040503050406030204" pitchFamily="18" charset="0"/>
                                    </a:rPr>
                                    <m:t>𝑡𝑎𝑝</m:t>
                                  </m:r>
                                </m:sup>
                              </m:sSubSup>
                            </m:lim>
                          </m:limLow>
                        </m:fName>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b="0" i="1" smtClean="0">
                                      <a:latin typeface="Cambria Math" panose="02040503050406030204" pitchFamily="18" charset="0"/>
                                    </a:rPr>
                                    <m:t>2</m:t>
                                  </m:r>
                                  <m:r>
                                    <a:rPr lang="en-US" sz="1200" i="1">
                                      <a:latin typeface="Cambria Math" panose="02040503050406030204" pitchFamily="18" charset="0"/>
                                    </a:rPr>
                                    <m:t>, </m:t>
                                  </m:r>
                                  <m:r>
                                    <a:rPr lang="en-US" sz="1200" i="1">
                                      <a:latin typeface="Cambria Math" panose="02040503050406030204" pitchFamily="18" charset="0"/>
                                    </a:rPr>
                                    <m:t>𝑖</m:t>
                                  </m:r>
                                </m:sub>
                              </m:sSub>
                              <m:d>
                                <m:dPr>
                                  <m:ctrlPr>
                                    <a:rPr lang="en-US" sz="1200" i="1">
                                      <a:latin typeface="Cambria Math" panose="02040503050406030204" pitchFamily="18" charset="0"/>
                                    </a:rPr>
                                  </m:ctrlPr>
                                </m:dPr>
                                <m:e>
                                  <m:r>
                                    <a:rPr lang="en-US" sz="1200" i="1">
                                      <a:latin typeface="Cambria Math" panose="02040503050406030204" pitchFamily="18" charset="0"/>
                                    </a:rPr>
                                    <m:t>𝑘</m:t>
                                  </m:r>
                                  <m:r>
                                    <a:rPr lang="en-US" sz="1200" i="1">
                                      <a:latin typeface="Cambria Math" panose="02040503050406030204" pitchFamily="18" charset="0"/>
                                    </a:rPr>
                                    <m:t>+1</m:t>
                                  </m:r>
                                </m:e>
                              </m:d>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b="0" i="1" smtClean="0">
                                      <a:latin typeface="Cambria Math" panose="02040503050406030204" pitchFamily="18" charset="0"/>
                                    </a:rPr>
                                    <m:t>2</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d>
                                <m:dPr>
                                  <m:ctrlPr>
                                    <a:rPr lang="en-US" sz="1200" i="1">
                                      <a:latin typeface="Cambria Math" panose="02040503050406030204" pitchFamily="18" charset="0"/>
                                    </a:rPr>
                                  </m:ctrlPr>
                                </m:dPr>
                                <m:e>
                                  <m:r>
                                    <a:rPr lang="en-US" sz="1200" i="1">
                                      <a:latin typeface="Cambria Math" panose="02040503050406030204" pitchFamily="18" charset="0"/>
                                    </a:rPr>
                                    <m:t>𝑘</m:t>
                                  </m:r>
                                  <m:r>
                                    <a:rPr lang="en-US" sz="1200" i="1">
                                      <a:latin typeface="Cambria Math" panose="02040503050406030204" pitchFamily="18" charset="0"/>
                                    </a:rPr>
                                    <m:t>+1</m:t>
                                  </m:r>
                                </m:e>
                              </m:d>
                              <m:r>
                                <a:rPr lang="en-US" sz="1200" i="1">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𝐼</m:t>
                                  </m:r>
                                </m:e>
                                <m:sub>
                                  <m:r>
                                    <a:rPr lang="en-US" sz="1200" i="1">
                                      <a:latin typeface="Cambria Math" panose="02040503050406030204" pitchFamily="18" charset="0"/>
                                    </a:rPr>
                                    <m:t>𝑡</m:t>
                                  </m:r>
                                </m:sub>
                                <m:sup>
                                  <m:r>
                                    <a:rPr lang="en-US" sz="1200" i="1">
                                      <a:latin typeface="Cambria Math" panose="02040503050406030204" pitchFamily="18" charset="0"/>
                                    </a:rPr>
                                    <m:t>𝑡𝑎𝑝</m:t>
                                  </m:r>
                                </m:sup>
                              </m:sSubSup>
                              <m:r>
                                <a:rPr lang="en-US" sz="1200" i="1">
                                  <a:latin typeface="Cambria Math" panose="02040503050406030204" pitchFamily="18" charset="0"/>
                                </a:rPr>
                                <m:t>)</m:t>
                              </m:r>
                            </m:e>
                          </m:d>
                        </m:e>
                      </m:func>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71287" y="5156538"/>
                <a:ext cx="3804824" cy="341888"/>
              </a:xfrm>
              <a:prstGeom prst="rect">
                <a:avLst/>
              </a:prstGeom>
              <a:blipFill>
                <a:blip r:embed="rId8"/>
                <a:stretch>
                  <a:fillRect l="-481" b="-8929"/>
                </a:stretch>
              </a:blipFill>
            </p:spPr>
            <p:txBody>
              <a:bodyPr/>
              <a:lstStyle/>
              <a:p>
                <a:r>
                  <a:rPr lang="en-US">
                    <a:noFill/>
                  </a:rPr>
                  <a:t> </a:t>
                </a:r>
              </a:p>
            </p:txBody>
          </p:sp>
        </mc:Fallback>
      </mc:AlternateContent>
      <p:sp>
        <p:nvSpPr>
          <p:cNvPr id="17" name="Rectangle 16"/>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4608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41</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0" y="107716"/>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Iterative Process of ADMM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41</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68582"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41</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mc:AlternateContent xmlns:mc="http://schemas.openxmlformats.org/markup-compatibility/2006" xmlns:a14="http://schemas.microsoft.com/office/drawing/2010/main">
        <mc:Choice Requires="a14">
          <p:sp>
            <p:nvSpPr>
              <p:cNvPr id="18" name="Rectangle 17"/>
              <p:cNvSpPr/>
              <p:nvPr/>
            </p:nvSpPr>
            <p:spPr>
              <a:xfrm>
                <a:off x="122893" y="578576"/>
                <a:ext cx="8928197" cy="923330"/>
              </a:xfrm>
              <a:prstGeom prst="rect">
                <a:avLst/>
              </a:prstGeom>
            </p:spPr>
            <p:txBody>
              <a:bodyPr wrap="square">
                <a:spAutoFit/>
              </a:bodyPr>
              <a:lstStyle/>
              <a:p>
                <a:pPr marL="214313" indent="-214313"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Step.3</a:t>
                </a:r>
                <a:r>
                  <a:rPr lang="en-US" sz="1800" dirty="0">
                    <a:latin typeface="Times New Roman" panose="02020603050405020304" pitchFamily="18" charset="0"/>
                    <a:cs typeface="Times New Roman" panose="02020603050405020304" pitchFamily="18" charset="0"/>
                  </a:rPr>
                  <a:t> For each bus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iteration k, the Lagrange multipliers are updated based on the ADMM iterative rules and the variables obtained in previous steps. Hence, the Lagrange multipliers for variable set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𝑖</m:t>
                        </m:r>
                      </m:sub>
                    </m:sSub>
                  </m:oMath>
                </a14:m>
                <a:r>
                  <a:rPr lang="en-US" sz="1800" dirty="0">
                    <a:latin typeface="Times New Roman" panose="02020603050405020304" pitchFamily="18" charset="0"/>
                    <a:cs typeface="Times New Roman" panose="02020603050405020304" pitchFamily="18" charset="0"/>
                  </a:rPr>
                  <a:t> are updated using</a:t>
                </a:r>
              </a:p>
            </p:txBody>
          </p:sp>
        </mc:Choice>
        <mc:Fallback xmlns="">
          <p:sp>
            <p:nvSpPr>
              <p:cNvPr id="18" name="Rectangle 17"/>
              <p:cNvSpPr>
                <a:spLocks noRot="1" noChangeAspect="1" noMove="1" noResize="1" noEditPoints="1" noAdjustHandles="1" noChangeArrowheads="1" noChangeShapeType="1" noTextEdit="1"/>
              </p:cNvSpPr>
              <p:nvPr/>
            </p:nvSpPr>
            <p:spPr>
              <a:xfrm>
                <a:off x="122893" y="578576"/>
                <a:ext cx="8928197" cy="923330"/>
              </a:xfrm>
              <a:prstGeom prst="rect">
                <a:avLst/>
              </a:prstGeom>
              <a:blipFill>
                <a:blip r:embed="rId2"/>
                <a:stretch>
                  <a:fillRect l="-410" t="-3974" r="-546"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7766" y="3326858"/>
                <a:ext cx="8890097" cy="646331"/>
              </a:xfrm>
              <a:prstGeom prst="rect">
                <a:avLst/>
              </a:prstGeom>
            </p:spPr>
            <p:txBody>
              <a:bodyPr wrap="square">
                <a:spAutoFit/>
              </a:bodyPr>
              <a:lstStyle/>
              <a:p>
                <a:pPr marL="342900" indent="-342900" algn="just">
                  <a:buFont typeface="Arial" panose="020B0604020202020204" pitchFamily="34" charset="0"/>
                  <a:buChar char="•"/>
                </a:pPr>
                <a:r>
                  <a:rPr lang="en-US" sz="1800" dirty="0"/>
                  <a:t>Lagrange multipliers for auxiliary equality constraints corresponding to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i="1">
                            <a:latin typeface="Cambria Math" panose="02040503050406030204" pitchFamily="18" charset="0"/>
                          </a:rPr>
                          <m:t>𝑖</m:t>
                        </m:r>
                      </m:sub>
                    </m:sSub>
                  </m:oMath>
                </a14:m>
                <a:r>
                  <a:rPr lang="en-US" sz="1800" i="1" dirty="0"/>
                  <a:t> </a:t>
                </a:r>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𝑖</m:t>
                        </m:r>
                      </m:sub>
                    </m:sSub>
                  </m:oMath>
                </a14:m>
                <a:r>
                  <a:rPr lang="en-US" sz="1800" dirty="0"/>
                  <a:t> are updated using</a:t>
                </a:r>
                <a:r>
                  <a:rPr lang="en-US" sz="1800" dirty="0">
                    <a:latin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87766" y="3326858"/>
                <a:ext cx="8890097" cy="646331"/>
              </a:xfrm>
              <a:prstGeom prst="rect">
                <a:avLst/>
              </a:prstGeom>
              <a:blipFill>
                <a:blip r:embed="rId3"/>
                <a:stretch>
                  <a:fillRect l="-480" t="-5660" r="-549" b="-14151"/>
                </a:stretch>
              </a:blipFill>
            </p:spPr>
            <p:txBody>
              <a:bodyPr/>
              <a:lstStyle/>
              <a:p>
                <a:r>
                  <a:rPr lang="en-US">
                    <a:noFill/>
                  </a:rPr>
                  <a:t> </a:t>
                </a:r>
              </a:p>
            </p:txBody>
          </p:sp>
        </mc:Fallback>
      </mc:AlternateContent>
      <p:sp>
        <p:nvSpPr>
          <p:cNvPr id="5" name="TextBox 4"/>
          <p:cNvSpPr txBox="1"/>
          <p:nvPr/>
        </p:nvSpPr>
        <p:spPr>
          <a:xfrm>
            <a:off x="4069080" y="2971800"/>
            <a:ext cx="65" cy="369332"/>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7" name="Rectangle 16"/>
              <p:cNvSpPr/>
              <p:nvPr/>
            </p:nvSpPr>
            <p:spPr>
              <a:xfrm>
                <a:off x="190500" y="4533152"/>
                <a:ext cx="8890097" cy="369332"/>
              </a:xfrm>
              <a:prstGeom prst="rect">
                <a:avLst/>
              </a:prstGeom>
            </p:spPr>
            <p:txBody>
              <a:bodyPr wrap="square">
                <a:spAutoFit/>
              </a:bodyPr>
              <a:lstStyle/>
              <a:p>
                <a:pPr marL="342900" indent="-342900" algn="just">
                  <a:buFont typeface="Arial" panose="020B0604020202020204" pitchFamily="34" charset="0"/>
                  <a:buChar char="•"/>
                </a:pPr>
                <a:r>
                  <a:rPr lang="en-US" sz="1800" dirty="0"/>
                  <a:t>Lagrange multipliers for auxiliary equality constraints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m:t>
                    </m:r>
                  </m:oMath>
                </a14:m>
                <a:r>
                  <a:rPr lang="en-US" sz="1800" i="1" dirty="0"/>
                  <a:t> </a:t>
                </a:r>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𝑔</m:t>
                        </m:r>
                      </m:e>
                      <m:sub>
                        <m:r>
                          <a:rPr lang="en-US" sz="1800" b="0" i="1" smtClean="0">
                            <a:latin typeface="Cambria Math" panose="02040503050406030204" pitchFamily="18" charset="0"/>
                          </a:rPr>
                          <m:t>2</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oMath>
                </a14:m>
                <a:r>
                  <a:rPr lang="en-US" sz="1800" dirty="0"/>
                  <a:t> are updated using</a:t>
                </a:r>
                <a:r>
                  <a:rPr lang="en-US" sz="1800" dirty="0">
                    <a:latin typeface="Times New Roman" panose="02020603050405020304" pitchFamily="18" charset="0"/>
                    <a:cs typeface="Times New Roman" panose="02020603050405020304" pitchFamily="18"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190500" y="4533152"/>
                <a:ext cx="8890097" cy="369332"/>
              </a:xfrm>
              <a:prstGeom prst="rect">
                <a:avLst/>
              </a:prstGeom>
              <a:blipFill>
                <a:blip r:embed="rId4"/>
                <a:stretch>
                  <a:fillRect l="-41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1731764"/>
                <a:ext cx="4401141" cy="283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𝑃</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i="1">
                                  <a:latin typeface="Cambria Math" panose="02040503050406030204" pitchFamily="18" charset="0"/>
                                </a:rPr>
                                <m:t>𝑃</m:t>
                              </m:r>
                            </m:e>
                            <m:sup>
                              <m:r>
                                <a:rPr lang="en-US" sz="1400" i="1">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1731764"/>
                <a:ext cx="4401141" cy="283796"/>
              </a:xfrm>
              <a:prstGeom prst="rect">
                <a:avLst/>
              </a:prstGeom>
              <a:blipFill>
                <a:blip r:embed="rId5"/>
                <a:stretch>
                  <a:fillRect l="-555"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3423" y="2140667"/>
                <a:ext cx="4401141" cy="260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𝑃</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i="1">
                                  <a:latin typeface="Cambria Math" panose="02040503050406030204" pitchFamily="18" charset="0"/>
                                </a:rPr>
                                <m:t>𝑃</m:t>
                              </m:r>
                            </m:e>
                            <m:sup>
                              <m:r>
                                <a:rPr lang="en-US" sz="1400" b="0" i="1" smtClean="0">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𝑃</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23423" y="2140667"/>
                <a:ext cx="4401141" cy="260264"/>
              </a:xfrm>
              <a:prstGeom prst="rect">
                <a:avLst/>
              </a:prstGeom>
              <a:blipFill>
                <a:blip r:embed="rId6"/>
                <a:stretch>
                  <a:fillRect l="-554"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95677" y="2478151"/>
                <a:ext cx="4450769" cy="3118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𝑄</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b="0" i="1" smtClean="0">
                                  <a:latin typeface="Cambria Math" panose="02040503050406030204" pitchFamily="18" charset="0"/>
                                </a:rPr>
                                <m:t>𝑄</m:t>
                              </m:r>
                            </m:e>
                            <m:sup>
                              <m:r>
                                <a:rPr lang="en-US" sz="1400" i="1">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95677" y="2478151"/>
                <a:ext cx="4450769" cy="311880"/>
              </a:xfrm>
              <a:prstGeom prst="rect">
                <a:avLst/>
              </a:prstGeom>
              <a:blipFill>
                <a:blip r:embed="rId7"/>
                <a:stretch>
                  <a:fillRect l="-41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0500" y="2887054"/>
                <a:ext cx="4450769" cy="2846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𝑄</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b="0" i="1" smtClean="0">
                                  <a:latin typeface="Cambria Math" panose="02040503050406030204" pitchFamily="18" charset="0"/>
                                </a:rPr>
                                <m:t>𝑄</m:t>
                              </m:r>
                            </m:e>
                            <m:sup>
                              <m:r>
                                <a:rPr lang="en-US" sz="1400" b="0" i="1" smtClean="0">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𝑄</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90500" y="2887054"/>
                <a:ext cx="4450769" cy="284630"/>
              </a:xfrm>
              <a:prstGeom prst="rect">
                <a:avLst/>
              </a:prstGeom>
              <a:blipFill>
                <a:blip r:embed="rId8"/>
                <a:stretch>
                  <a:fillRect l="-411" t="-2174"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81899" y="1718148"/>
                <a:ext cx="4401141" cy="283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𝑈</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b="0" i="1" smtClean="0">
                                  <a:latin typeface="Cambria Math" panose="02040503050406030204" pitchFamily="18" charset="0"/>
                                </a:rPr>
                                <m:t>𝑈</m:t>
                              </m:r>
                            </m:e>
                            <m:sup>
                              <m:r>
                                <a:rPr lang="en-US" sz="1400" i="1">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𝑈</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𝑈</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681899" y="1718148"/>
                <a:ext cx="4401141" cy="283796"/>
              </a:xfrm>
              <a:prstGeom prst="rect">
                <a:avLst/>
              </a:prstGeom>
              <a:blipFill>
                <a:blip r:embed="rId9"/>
                <a:stretch>
                  <a:fillRect l="-831"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676722" y="2127051"/>
                <a:ext cx="4401141" cy="260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𝜙</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𝑈</m:t>
                              </m:r>
                            </m:e>
                            <m:sup>
                              <m:r>
                                <a:rPr lang="en-US" sz="1400" b="0" i="1" smtClean="0">
                                  <a:latin typeface="Cambria Math" panose="02040503050406030204" pitchFamily="18" charset="0"/>
                                </a:rPr>
                                <m:t>−</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sSup>
                            <m:sSupPr>
                              <m:ctrlPr>
                                <a:rPr lang="en-US" sz="1400" i="1">
                                  <a:latin typeface="Cambria Math" panose="02040503050406030204" pitchFamily="18" charset="0"/>
                                </a:rPr>
                              </m:ctrlPr>
                            </m:sSupPr>
                            <m:e>
                              <m:r>
                                <a:rPr lang="en-US" sz="1400" b="0" i="1" smtClean="0">
                                  <a:latin typeface="Cambria Math" panose="02040503050406030204" pitchFamily="18" charset="0"/>
                                </a:rPr>
                                <m:t>𝑈</m:t>
                              </m:r>
                            </m:e>
                            <m:sup>
                              <m:r>
                                <a:rPr lang="en-US" sz="1400" b="0" i="1" smtClean="0">
                                  <a:latin typeface="Cambria Math" panose="02040503050406030204" pitchFamily="18" charset="0"/>
                                </a:rPr>
                                <m:t>−</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𝑈</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𝑈</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𝜙</m:t>
                              </m:r>
                            </m:sub>
                            <m:sup>
                              <m:r>
                                <a:rPr lang="en-US" sz="1400" b="0" i="1" smtClean="0">
                                  <a:latin typeface="Cambria Math" panose="02040503050406030204" pitchFamily="18" charset="0"/>
                                  <a:ea typeface="Cambria Math" panose="02040503050406030204" pitchFamily="18" charset="0"/>
                                </a:rPr>
                                <m:t>𝑙</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676722" y="2127051"/>
                <a:ext cx="4401141" cy="260264"/>
              </a:xfrm>
              <a:prstGeom prst="rect">
                <a:avLst/>
              </a:prstGeom>
              <a:blipFill>
                <a:blip r:embed="rId10"/>
                <a:stretch>
                  <a:fillRect l="-831"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25708" y="3733800"/>
                <a:ext cx="4168064" cy="313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𝑡</m:t>
                          </m:r>
                        </m:sub>
                        <m:sup>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𝐶𝐵</m:t>
                              </m:r>
                            </m:sup>
                          </m:sSup>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sub>
                        <m:sup>
                          <m:sSup>
                            <m:sSupPr>
                              <m:ctrlPr>
                                <a:rPr lang="en-US" sz="1400" i="1">
                                  <a:latin typeface="Cambria Math" panose="02040503050406030204" pitchFamily="18" charset="0"/>
                                </a:rPr>
                              </m:ctrlPr>
                            </m:sSupPr>
                            <m:e>
                              <m:r>
                                <a:rPr lang="en-US" sz="1400" i="1">
                                  <a:latin typeface="Cambria Math" panose="02040503050406030204" pitchFamily="18" charset="0"/>
                                </a:rPr>
                                <m:t>𝑦</m:t>
                              </m:r>
                            </m:e>
                            <m:sup>
                              <m:r>
                                <a:rPr lang="en-US" sz="1400" i="1">
                                  <a:latin typeface="Cambria Math" panose="02040503050406030204" pitchFamily="18" charset="0"/>
                                </a:rPr>
                                <m:t>𝐶𝐵</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𝑦</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sub>
                            <m:sup>
                              <m:r>
                                <a:rPr lang="en-US" sz="1400" b="0" i="1" smtClean="0">
                                  <a:latin typeface="Cambria Math" panose="02040503050406030204" pitchFamily="18" charset="0"/>
                                </a:rPr>
                                <m:t>𝐶𝐵</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𝐼</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sub>
                            <m:sup>
                              <m:r>
                                <a:rPr lang="en-US" sz="1400" b="0" i="1" smtClean="0">
                                  <a:latin typeface="Cambria Math" panose="02040503050406030204" pitchFamily="18" charset="0"/>
                                  <a:ea typeface="Cambria Math" panose="02040503050406030204" pitchFamily="18" charset="0"/>
                                </a:rPr>
                                <m:t>𝐶𝐵</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25708" y="3733800"/>
                <a:ext cx="4168064" cy="313676"/>
              </a:xfrm>
              <a:prstGeom prst="rect">
                <a:avLst/>
              </a:prstGeom>
              <a:blipFill>
                <a:blip r:embed="rId11"/>
                <a:stretch>
                  <a:fillRect l="-586"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14600" y="4142238"/>
                <a:ext cx="4393319" cy="2914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𝑡</m:t>
                          </m:r>
                        </m:sub>
                        <m:sup>
                          <m:sSup>
                            <m:sSupPr>
                              <m:ctrlPr>
                                <a:rPr lang="en-US" sz="1400" i="1">
                                  <a:latin typeface="Cambria Math" panose="02040503050406030204" pitchFamily="18" charset="0"/>
                                </a:rPr>
                              </m:ctrlPr>
                            </m:sSupPr>
                            <m:e>
                              <m:r>
                                <a:rPr lang="en-US" sz="1400" i="1">
                                  <a:latin typeface="Cambria Math" panose="02040503050406030204" pitchFamily="18" charset="0"/>
                                </a:rPr>
                                <m:t>𝑦</m:t>
                              </m:r>
                            </m:e>
                            <m:sup>
                              <m:r>
                                <a:rPr lang="en-US" sz="1400" b="0" i="1" smtClean="0">
                                  <a:latin typeface="Cambria Math" panose="02040503050406030204" pitchFamily="18" charset="0"/>
                                </a:rPr>
                                <m:t>𝑡𝑎𝑝</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𝑡</m:t>
                          </m:r>
                        </m:sub>
                        <m:sup>
                          <m:sSup>
                            <m:sSupPr>
                              <m:ctrlPr>
                                <a:rPr lang="en-US" sz="1400" i="1">
                                  <a:latin typeface="Cambria Math" panose="02040503050406030204" pitchFamily="18" charset="0"/>
                                </a:rPr>
                              </m:ctrlPr>
                            </m:sSupPr>
                            <m:e>
                              <m:r>
                                <a:rPr lang="en-US" sz="1400" i="1">
                                  <a:latin typeface="Cambria Math" panose="02040503050406030204" pitchFamily="18" charset="0"/>
                                </a:rPr>
                                <m:t>𝑦</m:t>
                              </m:r>
                            </m:e>
                            <m:sup>
                              <m:r>
                                <a:rPr lang="en-US" sz="1400" i="1">
                                  <a:latin typeface="Cambria Math" panose="02040503050406030204" pitchFamily="18" charset="0"/>
                                </a:rPr>
                                <m:t>𝑡𝑎𝑝</m:t>
                              </m:r>
                            </m:sup>
                          </m:sSup>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𝜌</m:t>
                      </m:r>
                      <m:d>
                        <m:dPr>
                          <m:ctrlPr>
                            <a:rPr lang="en-US" sz="1400" i="1">
                              <a:latin typeface="Cambria Math" panose="02040503050406030204" pitchFamily="18" charset="0"/>
                              <a:ea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𝑦</m:t>
                              </m:r>
                            </m:e>
                            <m:sub>
                              <m:r>
                                <a:rPr lang="en-US" sz="1400" i="1">
                                  <a:latin typeface="Cambria Math" panose="02040503050406030204" pitchFamily="18" charset="0"/>
                                </a:rPr>
                                <m:t>𝑡</m:t>
                              </m:r>
                            </m:sub>
                            <m:sup>
                              <m:r>
                                <a:rPr lang="en-US" sz="1400" b="0" i="1" smtClean="0">
                                  <a:latin typeface="Cambria Math" panose="02040503050406030204" pitchFamily="18" charset="0"/>
                                </a:rPr>
                                <m:t>𝑡𝑎𝑝</m:t>
                              </m:r>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b="0" i="1" smtClean="0">
                                  <a:latin typeface="Cambria Math" panose="02040503050406030204" pitchFamily="18" charset="0"/>
                                </a:rPr>
                                <m:t>𝐼</m:t>
                              </m:r>
                            </m:e>
                            <m:sub>
                              <m:r>
                                <a:rPr lang="en-US" sz="1400" i="1">
                                  <a:latin typeface="Cambria Math" panose="02040503050406030204" pitchFamily="18" charset="0"/>
                                </a:rPr>
                                <m:t>𝑡</m:t>
                              </m:r>
                            </m:sub>
                            <m:sup>
                              <m:r>
                                <a:rPr lang="en-US" sz="1400" i="1">
                                  <a:latin typeface="Cambria Math" panose="02040503050406030204" pitchFamily="18" charset="0"/>
                                </a:rPr>
                                <m:t>𝑡𝑎𝑝</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600" y="4142238"/>
                <a:ext cx="4393319" cy="291490"/>
              </a:xfrm>
              <a:prstGeom prst="rect">
                <a:avLst/>
              </a:prstGeom>
              <a:blipFill>
                <a:blip r:embed="rId12"/>
                <a:stretch>
                  <a:fillRect l="-139" t="-2128"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214977" y="4976008"/>
                <a:ext cx="5025671" cy="248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𝑖</m:t>
                          </m:r>
                        </m:sub>
                        <m:sup>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1</m:t>
                              </m:r>
                            </m:sub>
                          </m:sSub>
                        </m:sup>
                      </m:sSub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𝑘</m:t>
                          </m:r>
                          <m:r>
                            <a:rPr lang="en-US" sz="1400" b="0" i="1" smtClean="0">
                              <a:latin typeface="Cambria Math" panose="02040503050406030204" pitchFamily="18" charset="0"/>
                            </a:rPr>
                            <m:t>+1</m:t>
                          </m:r>
                        </m:e>
                      </m:d>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1</m:t>
                              </m:r>
                            </m:sub>
                          </m:sSub>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d>
                        <m:dPr>
                          <m:ctrlPr>
                            <a:rPr lang="en-US" sz="1400" b="0" i="1" smtClean="0">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1</m:t>
                              </m:r>
                              <m:r>
                                <a:rPr lang="en-US" sz="1400" b="0" i="1" smtClean="0">
                                  <a:latin typeface="Cambria Math" panose="02040503050406030204" pitchFamily="18" charset="0"/>
                                </a:rPr>
                                <m:t>,</m:t>
                              </m:r>
                              <m:r>
                                <a:rPr lang="en-US" sz="1400" b="0" i="1" smtClean="0">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𝑔</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𝑋</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𝐼</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𝑡</m:t>
                              </m:r>
                            </m:sub>
                            <m:sup>
                              <m:r>
                                <a:rPr lang="en-US" sz="1400" i="1">
                                  <a:latin typeface="Cambria Math" panose="02040503050406030204" pitchFamily="18" charset="0"/>
                                </a:rPr>
                                <m:t>𝐶𝐵</m:t>
                              </m:r>
                            </m:sup>
                          </m:sSubSup>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rPr>
                            <m:t>+1))</m:t>
                          </m:r>
                        </m:e>
                      </m:d>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214977" y="4976008"/>
                <a:ext cx="5025671" cy="248209"/>
              </a:xfrm>
              <a:prstGeom prst="rect">
                <a:avLst/>
              </a:prstGeom>
              <a:blipFill>
                <a:blip r:embed="rId13"/>
                <a:stretch>
                  <a:fillRect l="-242" b="-21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09800" y="5384911"/>
                <a:ext cx="5127301" cy="472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2</m:t>
                              </m:r>
                            </m:sub>
                          </m:sSub>
                        </m:sup>
                      </m:sSubSup>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𝜆</m:t>
                          </m:r>
                        </m:e>
                        <m:sub>
                          <m:r>
                            <a:rPr lang="en-US" sz="1400" i="1">
                              <a:latin typeface="Cambria Math" panose="02040503050406030204" pitchFamily="18" charset="0"/>
                            </a:rPr>
                            <m:t>𝑖</m:t>
                          </m:r>
                        </m:sub>
                        <m:sup>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2</m:t>
                              </m:r>
                            </m:sub>
                          </m:sSub>
                        </m:sup>
                      </m:sSubSup>
                      <m:d>
                        <m:dPr>
                          <m:ctrlPr>
                            <a:rPr lang="en-US" sz="1400" i="1">
                              <a:latin typeface="Cambria Math" panose="02040503050406030204" pitchFamily="18" charset="0"/>
                            </a:rPr>
                          </m:ctrlPr>
                        </m:dPr>
                        <m:e>
                          <m:r>
                            <a:rPr lang="en-US" sz="1400" i="1">
                              <a:latin typeface="Cambria Math" panose="02040503050406030204" pitchFamily="18" charset="0"/>
                            </a:rPr>
                            <m:t>𝑘</m:t>
                          </m:r>
                        </m:e>
                      </m:d>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𝜌</m:t>
                      </m:r>
                      <m:d>
                        <m:dPr>
                          <m:ctrlPr>
                            <a:rPr lang="en-US" sz="1400" i="1">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2</m:t>
                              </m:r>
                              <m:r>
                                <a:rPr lang="en-US" sz="1400" i="1">
                                  <a:latin typeface="Cambria Math" panose="02040503050406030204" pitchFamily="18" charset="0"/>
                                </a:rPr>
                                <m:t>,</m:t>
                              </m:r>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b="0" i="1" smtClean="0">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𝑋</m:t>
                              </m:r>
                            </m:e>
                            <m:sub>
                              <m:r>
                                <a:rPr lang="en-US" sz="1400" i="1">
                                  <a:latin typeface="Cambria Math" panose="02040503050406030204" pitchFamily="18" charset="0"/>
                                </a:rPr>
                                <m:t>𝑖</m:t>
                              </m:r>
                            </m:sub>
                          </m:sSub>
                          <m:d>
                            <m:dPr>
                              <m:ctrlPr>
                                <a:rPr lang="en-US" sz="1400" i="1">
                                  <a:latin typeface="Cambria Math" panose="02040503050406030204" pitchFamily="18" charset="0"/>
                                </a:rPr>
                              </m:ctrlPr>
                            </m:dPr>
                            <m:e>
                              <m:r>
                                <a:rPr lang="en-US" sz="1400" i="1">
                                  <a:latin typeface="Cambria Math" panose="02040503050406030204" pitchFamily="18" charset="0"/>
                                </a:rPr>
                                <m:t>𝑘</m:t>
                              </m:r>
                              <m:r>
                                <a:rPr lang="en-US" sz="1400" i="1">
                                  <a:latin typeface="Cambria Math" panose="02040503050406030204" pitchFamily="18" charset="0"/>
                                </a:rPr>
                                <m:t>+1</m:t>
                              </m:r>
                            </m:e>
                          </m:d>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𝐼</m:t>
                              </m:r>
                            </m:e>
                            <m:sub>
                              <m:r>
                                <a:rPr lang="en-US" sz="1400" i="1">
                                  <a:latin typeface="Cambria Math" panose="02040503050406030204" pitchFamily="18" charset="0"/>
                                </a:rPr>
                                <m:t>𝑡</m:t>
                              </m:r>
                            </m:sub>
                            <m:sup>
                              <m:r>
                                <a:rPr lang="en-US" sz="1400" b="0" i="1" smtClean="0">
                                  <a:latin typeface="Cambria Math" panose="02040503050406030204" pitchFamily="18" charset="0"/>
                                </a:rPr>
                                <m:t>𝑡𝑎𝑝</m:t>
                              </m:r>
                            </m:sup>
                          </m:sSubSup>
                          <m:r>
                            <a:rPr lang="en-US" sz="1400" i="1">
                              <a:latin typeface="Cambria Math" panose="02040503050406030204" pitchFamily="18" charset="0"/>
                            </a:rPr>
                            <m:t>(</m:t>
                          </m:r>
                          <m:r>
                            <a:rPr lang="en-US" sz="1400" i="1">
                              <a:latin typeface="Cambria Math" panose="02040503050406030204" pitchFamily="18" charset="0"/>
                            </a:rPr>
                            <m:t>𝑘</m:t>
                          </m:r>
                          <m:r>
                            <a:rPr lang="en-US" sz="1400" i="1">
                              <a:latin typeface="Cambria Math" panose="02040503050406030204" pitchFamily="18" charset="0"/>
                            </a:rPr>
                            <m:t>+1))</m:t>
                          </m:r>
                        </m:e>
                      </m:d>
                    </m:oMath>
                  </m:oMathPara>
                </a14:m>
                <a:endParaRPr lang="en-US" sz="1400" dirty="0"/>
              </a:p>
              <a:p>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209800" y="5384911"/>
                <a:ext cx="5127301" cy="472245"/>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74428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42</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76200" y="145209"/>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Iterative Process of ADMM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42</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68582"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42</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p:sp>
        <p:nvSpPr>
          <p:cNvPr id="18" name="Rectangle 17"/>
          <p:cNvSpPr/>
          <p:nvPr/>
        </p:nvSpPr>
        <p:spPr>
          <a:xfrm>
            <a:off x="152400" y="768728"/>
            <a:ext cx="8928197" cy="369332"/>
          </a:xfrm>
          <a:prstGeom prst="rect">
            <a:avLst/>
          </a:prstGeom>
        </p:spPr>
        <p:txBody>
          <a:bodyPr wrap="square">
            <a:spAutoFit/>
          </a:bodyPr>
          <a:lstStyle/>
          <a:p>
            <a:pPr algn="just"/>
            <a:r>
              <a:rPr lang="en-US" sz="1800" b="1" dirty="0">
                <a:latin typeface="Times New Roman" panose="02020603050405020304" pitchFamily="18" charset="0"/>
                <a:cs typeface="Times New Roman" panose="02020603050405020304" pitchFamily="18" charset="0"/>
              </a:rPr>
              <a:t>Step.4</a:t>
            </a:r>
            <a:r>
              <a:rPr lang="en-US" sz="1800" dirty="0">
                <a:latin typeface="Times New Roman" panose="02020603050405020304" pitchFamily="18" charset="0"/>
                <a:cs typeface="Times New Roman" panose="02020603050405020304" pitchFamily="18" charset="0"/>
              </a:rPr>
              <a:t> </a:t>
            </a:r>
            <a:r>
              <a:rPr lang="en-US" sz="1800" dirty="0"/>
              <a:t>Increase </a:t>
            </a:r>
            <a:r>
              <a:rPr lang="en-US" sz="1800" i="1" dirty="0"/>
              <a:t>k </a:t>
            </a:r>
            <a:r>
              <a:rPr lang="en-US" sz="1800" dirty="0"/>
              <a:t>by 1 till it reaches the maximum iteration number.</a:t>
            </a:r>
            <a:endParaRPr lang="en-US" sz="1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069080" y="2971800"/>
            <a:ext cx="65" cy="369332"/>
          </a:xfrm>
          <a:prstGeom prst="rect">
            <a:avLst/>
          </a:prstGeom>
          <a:noFill/>
        </p:spPr>
        <p:txBody>
          <a:bodyPr wrap="none" lIns="0" tIns="0" rIns="0" bIns="0" rtlCol="0">
            <a:spAutoFit/>
          </a:bodyPr>
          <a:lstStyle/>
          <a:p>
            <a:endParaRPr lang="en-US" dirty="0"/>
          </a:p>
        </p:txBody>
      </p:sp>
      <p:sp>
        <p:nvSpPr>
          <p:cNvPr id="28" name="Title 1">
            <a:extLst>
              <a:ext uri="{FF2B5EF4-FFF2-40B4-BE49-F238E27FC236}">
                <a16:creationId xmlns:a16="http://schemas.microsoft.com/office/drawing/2014/main" id="{A13274BA-A809-A649-88C7-68A981A969C0}"/>
              </a:ext>
            </a:extLst>
          </p:cNvPr>
          <p:cNvSpPr txBox="1">
            <a:spLocks/>
          </p:cNvSpPr>
          <p:nvPr/>
        </p:nvSpPr>
        <p:spPr bwMode="auto">
          <a:xfrm>
            <a:off x="127686" y="1432328"/>
            <a:ext cx="9080597" cy="4984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altLang="zh-CN" sz="2400" kern="0" dirty="0">
                <a:solidFill>
                  <a:srgbClr val="C00000"/>
                </a:solidFill>
                <a:latin typeface="Times New Roman" panose="02020603050405020304" pitchFamily="18" charset="0"/>
                <a:cs typeface="Times New Roman" panose="02020603050405020304" pitchFamily="18" charset="0"/>
              </a:rPr>
              <a:t>Case Study</a:t>
            </a:r>
            <a:endParaRPr lang="en-US" sz="2400" kern="0" dirty="0">
              <a:latin typeface="Times New Roman" panose="02020603050405020304" pitchFamily="18" charset="0"/>
              <a:cs typeface="Times New Roman" panose="02020603050405020304" pitchFamily="18" charset="0"/>
            </a:endParaRPr>
          </a:p>
        </p:txBody>
      </p:sp>
      <p:sp>
        <p:nvSpPr>
          <p:cNvPr id="2" name="Rectangle 1"/>
          <p:cNvSpPr/>
          <p:nvPr/>
        </p:nvSpPr>
        <p:spPr>
          <a:xfrm>
            <a:off x="201443" y="1998647"/>
            <a:ext cx="8625840" cy="3477875"/>
          </a:xfrm>
          <a:prstGeom prst="rect">
            <a:avLst/>
          </a:prstGeom>
        </p:spPr>
        <p:txBody>
          <a:bodyPr wrap="square">
            <a:spAutoFit/>
          </a:bodyPr>
          <a:lstStyle/>
          <a:p>
            <a:pPr algn="just"/>
            <a:r>
              <a:rPr lang="en-US" sz="2000" dirty="0">
                <a:latin typeface="Times" panose="02020603050405020304" pitchFamily="18" charset="0"/>
                <a:cs typeface="Times" panose="02020603050405020304" pitchFamily="18" charset="0"/>
              </a:rPr>
              <a:t>In this case study, the convergence analysis and simulation results of our proposed method are presented. </a:t>
            </a:r>
          </a:p>
          <a:p>
            <a:pPr marL="285750" indent="-285750" algn="just">
              <a:buFont typeface="Arial" panose="020B0604020202020204" pitchFamily="34" charset="0"/>
              <a:buChar char="•"/>
            </a:pPr>
            <a:r>
              <a:rPr lang="en-US" sz="2000" dirty="0">
                <a:latin typeface="Times" panose="02020603050405020304" pitchFamily="18" charset="0"/>
                <a:cs typeface="Times" panose="02020603050405020304" pitchFamily="18" charset="0"/>
              </a:rPr>
              <a:t>First, we present the convergence analysis to show the impact of different penalty parameter </a:t>
            </a:r>
            <a:r>
              <a:rPr lang="en-US" sz="2000" i="1" dirty="0">
                <a:latin typeface="Times" panose="02020603050405020304" pitchFamily="18" charset="0"/>
                <a:cs typeface="Times" panose="02020603050405020304" pitchFamily="18" charset="0"/>
              </a:rPr>
              <a:t>ρ </a:t>
            </a:r>
            <a:r>
              <a:rPr lang="en-US" sz="2000" dirty="0">
                <a:latin typeface="Times" panose="02020603050405020304" pitchFamily="18" charset="0"/>
                <a:cs typeface="Times" panose="02020603050405020304" pitchFamily="18" charset="0"/>
              </a:rPr>
              <a:t>on convergence speed. </a:t>
            </a:r>
          </a:p>
          <a:p>
            <a:pPr marL="285750" indent="-285750" algn="just">
              <a:buFont typeface="Arial" panose="020B0604020202020204" pitchFamily="34" charset="0"/>
              <a:buChar char="•"/>
            </a:pPr>
            <a:endParaRPr lang="en-US" sz="2000"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r>
              <a:rPr lang="en-US" sz="2000" dirty="0">
                <a:latin typeface="Times" panose="02020603050405020304" pitchFamily="18" charset="0"/>
                <a:cs typeface="Times" panose="02020603050405020304" pitchFamily="18" charset="0"/>
              </a:rPr>
              <a:t>We then demonstrate the effectiveness of our proposed method through numerical evaluations on three IEEE standard benchmarks to study load/loss reduction through CVR implementation.</a:t>
            </a:r>
          </a:p>
          <a:p>
            <a:pPr marL="285750" indent="-285750" algn="just">
              <a:buFont typeface="Arial" panose="020B0604020202020204" pitchFamily="34" charset="0"/>
              <a:buChar char="•"/>
            </a:pPr>
            <a:endParaRPr lang="en-US" sz="2000"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r>
              <a:rPr lang="en-US" sz="2000" dirty="0">
                <a:latin typeface="Times" panose="02020603050405020304" pitchFamily="18" charset="0"/>
                <a:cs typeface="Times" panose="02020603050405020304" pitchFamily="18" charset="0"/>
              </a:rPr>
              <a:t>In all the simulations, the CVR functionality was tested over 3 hours of peak load period with 15-minute time steps.</a:t>
            </a:r>
          </a:p>
        </p:txBody>
      </p:sp>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47700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43</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22654" y="135815"/>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Algorithm Convergence: IEEE 13-bus System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43</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43</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95250" y="150604"/>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p:pic>
        <p:nvPicPr>
          <p:cNvPr id="3" name="Picture 2"/>
          <p:cNvPicPr>
            <a:picLocks noChangeAspect="1"/>
          </p:cNvPicPr>
          <p:nvPr/>
        </p:nvPicPr>
        <p:blipFill rotWithShape="1">
          <a:blip r:embed="rId2"/>
          <a:srcRect b="15789"/>
          <a:stretch/>
        </p:blipFill>
        <p:spPr>
          <a:xfrm>
            <a:off x="63232" y="1978402"/>
            <a:ext cx="4921354" cy="24384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698463" y="1828800"/>
                <a:ext cx="4285735" cy="3416320"/>
              </a:xfrm>
              <a:prstGeom prst="rect">
                <a:avLst/>
              </a:prstGeom>
            </p:spPr>
            <p:txBody>
              <a:bodyPr wrap="square">
                <a:spAutoFit/>
              </a:bodyPr>
              <a:lstStyle/>
              <a:p>
                <a:pPr marL="214313" indent="-214313"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Within certain range of </a:t>
                </a:r>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latin typeface="Times New Roman" panose="02020603050405020304" pitchFamily="18" charset="0"/>
                    <a:cs typeface="Times New Roman" panose="02020603050405020304" pitchFamily="18" charset="0"/>
                  </a:rPr>
                  <a:t>, the proposed algorithm can converge faster with larger  values. </a:t>
                </a:r>
              </a:p>
              <a:p>
                <a:pPr marL="214313" indent="-214313"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increasing  to a too large value will cause numerical instability and divergence.</a:t>
                </a:r>
              </a:p>
            </p:txBody>
          </p:sp>
        </mc:Choice>
        <mc:Fallback xmlns="">
          <p:sp>
            <p:nvSpPr>
              <p:cNvPr id="5" name="Rectangle 4"/>
              <p:cNvSpPr>
                <a:spLocks noRot="1" noChangeAspect="1" noMove="1" noResize="1" noEditPoints="1" noAdjustHandles="1" noChangeArrowheads="1" noChangeShapeType="1" noTextEdit="1"/>
              </p:cNvSpPr>
              <p:nvPr/>
            </p:nvSpPr>
            <p:spPr>
              <a:xfrm>
                <a:off x="4698463" y="1828800"/>
                <a:ext cx="4285735" cy="3416320"/>
              </a:xfrm>
              <a:prstGeom prst="rect">
                <a:avLst/>
              </a:prstGeom>
              <a:blipFill>
                <a:blip r:embed="rId3"/>
                <a:stretch>
                  <a:fillRect l="-1991" t="-1429" r="-2134" b="-3214"/>
                </a:stretch>
              </a:blipFill>
            </p:spPr>
            <p:txBody>
              <a:bodyPr/>
              <a:lstStyle/>
              <a:p>
                <a:r>
                  <a:rPr lang="en-US">
                    <a:noFill/>
                  </a:rPr>
                  <a:t> </a:t>
                </a:r>
              </a:p>
            </p:txBody>
          </p:sp>
        </mc:Fallback>
      </mc:AlternateContent>
      <p:sp>
        <p:nvSpPr>
          <p:cNvPr id="2" name="Rectangle 1"/>
          <p:cNvSpPr/>
          <p:nvPr/>
        </p:nvSpPr>
        <p:spPr>
          <a:xfrm>
            <a:off x="63232" y="634269"/>
            <a:ext cx="8920966" cy="1200329"/>
          </a:xfrm>
          <a:prstGeom prst="rect">
            <a:avLst/>
          </a:prstGeom>
        </p:spPr>
        <p:txBody>
          <a:bodyPr wrap="square">
            <a:spAutoFit/>
          </a:bodyPr>
          <a:lstStyle/>
          <a:p>
            <a:pPr algn="just"/>
            <a:r>
              <a:rPr lang="en-US" dirty="0">
                <a:latin typeface="Times" panose="02020603050405020304" pitchFamily="18" charset="0"/>
                <a:cs typeface="Times" panose="02020603050405020304" pitchFamily="18" charset="0"/>
              </a:rPr>
              <a:t>In order to perform convergence studies, the proposed method is implemented on IEEE 13-bus system and the results are recorded at each iteration.</a:t>
            </a:r>
          </a:p>
        </p:txBody>
      </p:sp>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2" name="TextBox 11"/>
          <p:cNvSpPr txBox="1"/>
          <p:nvPr/>
        </p:nvSpPr>
        <p:spPr>
          <a:xfrm>
            <a:off x="609600" y="4486651"/>
            <a:ext cx="4454849" cy="430887"/>
          </a:xfrm>
          <a:prstGeom prst="rect">
            <a:avLst/>
          </a:prstGeom>
          <a:noFill/>
        </p:spPr>
        <p:txBody>
          <a:bodyPr wrap="square" rtlCol="0">
            <a:spAutoFit/>
          </a:bodyPr>
          <a:lstStyle/>
          <a:p>
            <a:r>
              <a:rPr lang="en-US" sz="1100" dirty="0"/>
              <a:t>Fig.5 Convergence of the distribut</a:t>
            </a:r>
            <a:r>
              <a:rPr lang="en-US" altLang="zh-CN" sz="1100" dirty="0"/>
              <a:t>ed</a:t>
            </a:r>
            <a:r>
              <a:rPr lang="en-US" sz="1100" dirty="0"/>
              <a:t> optimization: Impact of different penalty parameter values [9]</a:t>
            </a:r>
          </a:p>
        </p:txBody>
      </p:sp>
    </p:spTree>
    <p:extLst>
      <p:ext uri="{BB962C8B-B14F-4D97-AF65-F5344CB8AC3E}">
        <p14:creationId xmlns:p14="http://schemas.microsoft.com/office/powerpoint/2010/main" val="660878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44</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22654" y="135815"/>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Algorithm Convergence: IEEE 13-bus System</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44</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44</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95250" y="150604"/>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p>
        </p:txBody>
      </p:sp>
      <p:sp>
        <p:nvSpPr>
          <p:cNvPr id="15" name="Rectangle 14"/>
          <p:cNvSpPr/>
          <p:nvPr/>
        </p:nvSpPr>
        <p:spPr>
          <a:xfrm>
            <a:off x="4672207" y="363054"/>
            <a:ext cx="4267200" cy="4524315"/>
          </a:xfrm>
          <a:prstGeom prst="rect">
            <a:avLst/>
          </a:prstGeom>
        </p:spPr>
        <p:txBody>
          <a:bodyPr wrap="square">
            <a:spAutoFit/>
          </a:bodyPr>
          <a:lstStyle/>
          <a:p>
            <a:pPr algn="just"/>
            <a:endParaRPr lang="en-US"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the optimal voltage magnitudes have converged to values within [0.95 </a:t>
            </a:r>
            <a:r>
              <a:rPr lang="en-US" dirty="0" err="1">
                <a:latin typeface="Times New Roman" panose="02020603050405020304" pitchFamily="18" charset="0"/>
                <a:cs typeface="Times New Roman" panose="02020603050405020304" pitchFamily="18" charset="0"/>
              </a:rPr>
              <a:t>p.u</a:t>
            </a:r>
            <a:r>
              <a:rPr lang="en-US" dirty="0">
                <a:latin typeface="Times New Roman" panose="02020603050405020304" pitchFamily="18" charset="0"/>
                <a:cs typeface="Times New Roman" panose="02020603050405020304" pitchFamily="18" charset="0"/>
              </a:rPr>
              <a:t>., 1.05 </a:t>
            </a:r>
            <a:r>
              <a:rPr lang="en-US" dirty="0" err="1">
                <a:latin typeface="Times New Roman" panose="02020603050405020304" pitchFamily="18" charset="0"/>
                <a:cs typeface="Times New Roman" panose="02020603050405020304" pitchFamily="18" charset="0"/>
              </a:rPr>
              <a:t>p.u</a:t>
            </a:r>
            <a:r>
              <a:rPr lang="en-US" dirty="0">
                <a:latin typeface="Times New Roman" panose="02020603050405020304" pitchFamily="18" charset="0"/>
                <a:cs typeface="Times New Roman" panose="02020603050405020304" pitchFamily="18" charset="0"/>
              </a:rPr>
              <a:t>.] interval, which satisfies the bus voltage limit constraints.</a:t>
            </a:r>
          </a:p>
          <a:p>
            <a:pPr algn="just"/>
            <a:endParaRPr lang="en-US"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Most of variables converge after 3000 iterations, while only a few take more than 4000 iterations to converge. </a:t>
            </a:r>
          </a:p>
        </p:txBody>
      </p:sp>
      <p:pic>
        <p:nvPicPr>
          <p:cNvPr id="2" name="Picture 1"/>
          <p:cNvPicPr>
            <a:picLocks noChangeAspect="1"/>
          </p:cNvPicPr>
          <p:nvPr/>
        </p:nvPicPr>
        <p:blipFill rotWithShape="1">
          <a:blip r:embed="rId2"/>
          <a:srcRect b="16037"/>
          <a:stretch/>
        </p:blipFill>
        <p:spPr>
          <a:xfrm>
            <a:off x="568925" y="683625"/>
            <a:ext cx="4103282" cy="1983375"/>
          </a:xfrm>
          <a:prstGeom prst="rect">
            <a:avLst/>
          </a:prstGeom>
        </p:spPr>
      </p:pic>
      <p:pic>
        <p:nvPicPr>
          <p:cNvPr id="4" name="Picture 3"/>
          <p:cNvPicPr>
            <a:picLocks noChangeAspect="1"/>
          </p:cNvPicPr>
          <p:nvPr/>
        </p:nvPicPr>
        <p:blipFill rotWithShape="1">
          <a:blip r:embed="rId3"/>
          <a:srcRect b="15663"/>
          <a:stretch/>
        </p:blipFill>
        <p:spPr>
          <a:xfrm>
            <a:off x="711545" y="3227911"/>
            <a:ext cx="3818041" cy="1989625"/>
          </a:xfrm>
          <a:prstGeom prst="rect">
            <a:avLst/>
          </a:prstGeom>
        </p:spPr>
      </p:pic>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45024" y="2676415"/>
                <a:ext cx="4454849" cy="430887"/>
              </a:xfrm>
              <a:prstGeom prst="rect">
                <a:avLst/>
              </a:prstGeom>
              <a:noFill/>
            </p:spPr>
            <p:txBody>
              <a:bodyPr wrap="square" rtlCol="0">
                <a:spAutoFit/>
              </a:bodyPr>
              <a:lstStyle/>
              <a:p>
                <a:r>
                  <a:rPr lang="en-US" sz="1100" dirty="0"/>
                  <a:t>Fig.6 Convergence of the distributed optimization: Iterative updates of bus voltage magnitudes </a:t>
                </a:r>
                <a14:m>
                  <m:oMath xmlns:m="http://schemas.openxmlformats.org/officeDocument/2006/math">
                    <m:r>
                      <a:rPr lang="en-US" sz="1100" i="1" smtClean="0">
                        <a:latin typeface="Cambria Math" panose="02040503050406030204" pitchFamily="18" charset="0"/>
                        <a:ea typeface="Cambria Math" panose="02040503050406030204" pitchFamily="18" charset="0"/>
                      </a:rPr>
                      <m:t>𝜌</m:t>
                    </m:r>
                    <m:r>
                      <a:rPr lang="en-US" sz="1100" b="0" i="1" smtClean="0">
                        <a:latin typeface="Cambria Math" panose="02040503050406030204" pitchFamily="18" charset="0"/>
                        <a:ea typeface="Cambria Math" panose="02040503050406030204" pitchFamily="18" charset="0"/>
                      </a:rPr>
                      <m:t>=5</m:t>
                    </m:r>
                  </m:oMath>
                </a14:m>
                <a:r>
                  <a:rPr lang="en-US" sz="1100" dirty="0"/>
                  <a:t> [9]</a:t>
                </a:r>
              </a:p>
            </p:txBody>
          </p:sp>
        </mc:Choice>
        <mc:Fallback xmlns="">
          <p:sp>
            <p:nvSpPr>
              <p:cNvPr id="12" name="TextBox 11"/>
              <p:cNvSpPr txBox="1">
                <a:spLocks noRot="1" noChangeAspect="1" noMove="1" noResize="1" noEditPoints="1" noAdjustHandles="1" noChangeArrowheads="1" noChangeShapeType="1" noTextEdit="1"/>
              </p:cNvSpPr>
              <p:nvPr/>
            </p:nvSpPr>
            <p:spPr>
              <a:xfrm>
                <a:off x="445024" y="2676415"/>
                <a:ext cx="4454849" cy="430887"/>
              </a:xfrm>
              <a:prstGeom prst="rect">
                <a:avLst/>
              </a:prstGeom>
              <a:blipFill>
                <a:blip r:embed="rId4"/>
                <a:stretch>
                  <a:fillRect b="-9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5024" y="5131713"/>
                <a:ext cx="4454849" cy="430887"/>
              </a:xfrm>
              <a:prstGeom prst="rect">
                <a:avLst/>
              </a:prstGeom>
              <a:noFill/>
            </p:spPr>
            <p:txBody>
              <a:bodyPr wrap="square" rtlCol="0">
                <a:spAutoFit/>
              </a:bodyPr>
              <a:lstStyle/>
              <a:p>
                <a:r>
                  <a:rPr lang="en-US" sz="1100" dirty="0"/>
                  <a:t>Fig.7 Convergence of the distributed optimization: Iterative updates of PV inverter reactive power outputs </a:t>
                </a:r>
                <a14:m>
                  <m:oMath xmlns:m="http://schemas.openxmlformats.org/officeDocument/2006/math">
                    <m:r>
                      <a:rPr lang="en-US" sz="1100" i="1" smtClean="0">
                        <a:latin typeface="Cambria Math" panose="02040503050406030204" pitchFamily="18" charset="0"/>
                        <a:ea typeface="Cambria Math" panose="02040503050406030204" pitchFamily="18" charset="0"/>
                      </a:rPr>
                      <m:t>𝜌</m:t>
                    </m:r>
                    <m:r>
                      <a:rPr lang="en-US" sz="1100" b="0" i="1" smtClean="0">
                        <a:latin typeface="Cambria Math" panose="02040503050406030204" pitchFamily="18" charset="0"/>
                        <a:ea typeface="Cambria Math" panose="02040503050406030204" pitchFamily="18" charset="0"/>
                      </a:rPr>
                      <m:t>=5</m:t>
                    </m:r>
                  </m:oMath>
                </a14:m>
                <a:r>
                  <a:rPr lang="en-US" sz="1100" dirty="0"/>
                  <a:t> [9]</a:t>
                </a:r>
              </a:p>
            </p:txBody>
          </p:sp>
        </mc:Choice>
        <mc:Fallback xmlns="">
          <p:sp>
            <p:nvSpPr>
              <p:cNvPr id="14" name="TextBox 13"/>
              <p:cNvSpPr txBox="1">
                <a:spLocks noRot="1" noChangeAspect="1" noMove="1" noResize="1" noEditPoints="1" noAdjustHandles="1" noChangeArrowheads="1" noChangeShapeType="1" noTextEdit="1"/>
              </p:cNvSpPr>
              <p:nvPr/>
            </p:nvSpPr>
            <p:spPr>
              <a:xfrm>
                <a:off x="445024" y="5131713"/>
                <a:ext cx="4454849" cy="430887"/>
              </a:xfrm>
              <a:prstGeom prst="rect">
                <a:avLst/>
              </a:prstGeom>
              <a:blipFill>
                <a:blip r:embed="rId5"/>
                <a:stretch>
                  <a:fillRect b="-9859"/>
                </a:stretch>
              </a:blipFill>
            </p:spPr>
            <p:txBody>
              <a:bodyPr/>
              <a:lstStyle/>
              <a:p>
                <a:r>
                  <a:rPr lang="en-US">
                    <a:noFill/>
                  </a:rPr>
                  <a:t> </a:t>
                </a:r>
              </a:p>
            </p:txBody>
          </p:sp>
        </mc:Fallback>
      </mc:AlternateContent>
    </p:spTree>
    <p:extLst>
      <p:ext uri="{BB962C8B-B14F-4D97-AF65-F5344CB8AC3E}">
        <p14:creationId xmlns:p14="http://schemas.microsoft.com/office/powerpoint/2010/main" val="343020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45</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2065" y="73780"/>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34-bus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45</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45</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b="13145"/>
          <a:stretch/>
        </p:blipFill>
        <p:spPr>
          <a:xfrm>
            <a:off x="157549" y="2884598"/>
            <a:ext cx="4716019" cy="2219140"/>
          </a:xfrm>
          <a:prstGeom prst="rect">
            <a:avLst/>
          </a:prstGeom>
        </p:spPr>
      </p:pic>
      <p:pic>
        <p:nvPicPr>
          <p:cNvPr id="5" name="Picture 4"/>
          <p:cNvPicPr>
            <a:picLocks noChangeAspect="1"/>
          </p:cNvPicPr>
          <p:nvPr/>
        </p:nvPicPr>
        <p:blipFill rotWithShape="1">
          <a:blip r:embed="rId4"/>
          <a:srcRect t="29536"/>
          <a:stretch/>
        </p:blipFill>
        <p:spPr>
          <a:xfrm>
            <a:off x="5657397" y="4417937"/>
            <a:ext cx="3165842" cy="1019052"/>
          </a:xfrm>
          <a:prstGeom prst="rect">
            <a:avLst/>
          </a:prstGeom>
        </p:spPr>
      </p:pic>
      <p:pic>
        <p:nvPicPr>
          <p:cNvPr id="6" name="Picture 5"/>
          <p:cNvPicPr>
            <a:picLocks noChangeAspect="1"/>
          </p:cNvPicPr>
          <p:nvPr/>
        </p:nvPicPr>
        <p:blipFill rotWithShape="1">
          <a:blip r:embed="rId5"/>
          <a:srcRect t="30820"/>
          <a:stretch/>
        </p:blipFill>
        <p:spPr>
          <a:xfrm>
            <a:off x="5571268" y="3046337"/>
            <a:ext cx="3233374" cy="811643"/>
          </a:xfrm>
          <a:prstGeom prst="rect">
            <a:avLst/>
          </a:prstGeom>
        </p:spPr>
      </p:pic>
      <p:sp>
        <p:nvSpPr>
          <p:cNvPr id="11" name="Rectangle 10"/>
          <p:cNvSpPr/>
          <p:nvPr/>
        </p:nvSpPr>
        <p:spPr>
          <a:xfrm>
            <a:off x="62065" y="581649"/>
            <a:ext cx="8853335" cy="1938992"/>
          </a:xfrm>
          <a:prstGeom prst="rect">
            <a:avLst/>
          </a:prstGeom>
        </p:spPr>
        <p:txBody>
          <a:bodyPr wrap="square">
            <a:spAutoFit/>
          </a:bodyPr>
          <a:lstStyle/>
          <a:p>
            <a:pPr algn="just"/>
            <a:r>
              <a:rPr lang="en-US" sz="2000" dirty="0"/>
              <a:t>The results of simulation studies on modified IEEE 34-bus distribution system (Fig. 7) are presented in this section. </a:t>
            </a:r>
          </a:p>
          <a:p>
            <a:pPr marL="285750" indent="-285750" algn="just">
              <a:buFont typeface="Arial" panose="020B0604020202020204" pitchFamily="34" charset="0"/>
              <a:buChar char="•"/>
            </a:pPr>
            <a:r>
              <a:rPr lang="en-US" sz="2000" dirty="0"/>
              <a:t>The substation OLTC is within ±10% tap range. </a:t>
            </a:r>
          </a:p>
          <a:p>
            <a:pPr marL="285750" indent="-285750" algn="just">
              <a:buFont typeface="Arial" panose="020B0604020202020204" pitchFamily="34" charset="0"/>
              <a:buChar char="•"/>
            </a:pPr>
            <a:r>
              <a:rPr lang="en-US" sz="2000" dirty="0"/>
              <a:t>Two three-phase CBs are installed at buses 27 and 29, and the CB capacities are the same as the original system. </a:t>
            </a:r>
          </a:p>
          <a:p>
            <a:pPr marL="285750" indent="-285750" algn="just">
              <a:buFont typeface="Arial" panose="020B0604020202020204" pitchFamily="34" charset="0"/>
              <a:buChar char="•"/>
            </a:pPr>
            <a:r>
              <a:rPr lang="en-US" sz="2000" dirty="0"/>
              <a:t>The PV generations are aggregated at buses 24, 30 and 32.</a:t>
            </a:r>
          </a:p>
        </p:txBody>
      </p:sp>
      <p:sp>
        <p:nvSpPr>
          <p:cNvPr id="12" name="Rectangle 11"/>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4" name="TextBox 13"/>
          <p:cNvSpPr txBox="1"/>
          <p:nvPr/>
        </p:nvSpPr>
        <p:spPr>
          <a:xfrm>
            <a:off x="685800" y="5224790"/>
            <a:ext cx="4454849" cy="261610"/>
          </a:xfrm>
          <a:prstGeom prst="rect">
            <a:avLst/>
          </a:prstGeom>
          <a:noFill/>
        </p:spPr>
        <p:txBody>
          <a:bodyPr wrap="square" rtlCol="0">
            <a:spAutoFit/>
          </a:bodyPr>
          <a:lstStyle/>
          <a:p>
            <a:r>
              <a:rPr lang="en-US" sz="1100" dirty="0"/>
              <a:t>Fig.8 Case II: Modified IEEE 34-bus test distribution system [9]</a:t>
            </a:r>
          </a:p>
        </p:txBody>
      </p:sp>
      <p:sp>
        <p:nvSpPr>
          <p:cNvPr id="15" name="TextBox 14"/>
          <p:cNvSpPr txBox="1"/>
          <p:nvPr/>
        </p:nvSpPr>
        <p:spPr>
          <a:xfrm>
            <a:off x="5715000" y="2803047"/>
            <a:ext cx="4454849" cy="261610"/>
          </a:xfrm>
          <a:prstGeom prst="rect">
            <a:avLst/>
          </a:prstGeom>
          <a:noFill/>
        </p:spPr>
        <p:txBody>
          <a:bodyPr wrap="square" rtlCol="0">
            <a:spAutoFit/>
          </a:bodyPr>
          <a:lstStyle/>
          <a:p>
            <a:r>
              <a:rPr lang="en-US" sz="1100" dirty="0"/>
              <a:t>Table I ZIP Coefficients for each customer type [9]</a:t>
            </a:r>
          </a:p>
        </p:txBody>
      </p:sp>
      <p:sp>
        <p:nvSpPr>
          <p:cNvPr id="17" name="TextBox 16"/>
          <p:cNvSpPr txBox="1"/>
          <p:nvPr/>
        </p:nvSpPr>
        <p:spPr>
          <a:xfrm>
            <a:off x="6579973" y="4156327"/>
            <a:ext cx="4454849" cy="261610"/>
          </a:xfrm>
          <a:prstGeom prst="rect">
            <a:avLst/>
          </a:prstGeom>
          <a:noFill/>
        </p:spPr>
        <p:txBody>
          <a:bodyPr wrap="square" rtlCol="0">
            <a:spAutoFit/>
          </a:bodyPr>
          <a:lstStyle/>
          <a:p>
            <a:r>
              <a:rPr lang="en-US" sz="1100" dirty="0"/>
              <a:t>Table II Bus Type [9]</a:t>
            </a:r>
          </a:p>
        </p:txBody>
      </p:sp>
    </p:spTree>
    <p:extLst>
      <p:ext uri="{BB962C8B-B14F-4D97-AF65-F5344CB8AC3E}">
        <p14:creationId xmlns:p14="http://schemas.microsoft.com/office/powerpoint/2010/main" val="2171971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46</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2065" y="73780"/>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34-bus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46</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46</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b="15815"/>
          <a:stretch/>
        </p:blipFill>
        <p:spPr>
          <a:xfrm>
            <a:off x="135022" y="931069"/>
            <a:ext cx="4461163" cy="2116931"/>
          </a:xfrm>
          <a:prstGeom prst="rect">
            <a:avLst/>
          </a:prstGeom>
        </p:spPr>
      </p:pic>
      <p:sp>
        <p:nvSpPr>
          <p:cNvPr id="15" name="Rectangle 14"/>
          <p:cNvSpPr/>
          <p:nvPr/>
        </p:nvSpPr>
        <p:spPr>
          <a:xfrm>
            <a:off x="4596185" y="601305"/>
            <a:ext cx="4419600" cy="5016758"/>
          </a:xfrm>
          <a:prstGeom prst="rect">
            <a:avLst/>
          </a:prstGeom>
        </p:spPr>
        <p:txBody>
          <a:bodyPr wrap="square">
            <a:spAutoFit/>
          </a:bodyPr>
          <a:lstStyle/>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comparison, a base case without any VVO is defined, where unity-power factor control mode is used for PVs, the tap position of OLTC is fixed, and CB status is on.</a:t>
            </a:r>
          </a:p>
          <a:p>
            <a:pPr marL="214313" indent="-214313"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optimal voltage magnitudes of Opt. 1 to Opt. 5 are generally lower than the base case (black solid line), which shows the voltage reduction effects of VVO.</a:t>
            </a:r>
          </a:p>
          <a:p>
            <a:pPr marL="214313" indent="-214313"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Due to the optimization constraints and the impacts of reactive power injection from PV inverters and CBs, the optimal voltage magnitude on a number of buses are slightly higher than the base case.</a:t>
            </a:r>
          </a:p>
          <a:p>
            <a:pPr marL="214313" indent="-214313"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Opt. 1 shows the lowest bus voltage, which demonstrates the CVR impact on voltage reduction, as a higher weight is assigned to voltage minimization component.</a:t>
            </a:r>
          </a:p>
        </p:txBody>
      </p:sp>
      <mc:AlternateContent xmlns:mc="http://schemas.openxmlformats.org/markup-compatibility/2006" xmlns:a14="http://schemas.microsoft.com/office/drawing/2010/main">
        <mc:Choice Requires="a14">
          <p:sp>
            <p:nvSpPr>
              <p:cNvPr id="17" name="Rectangle 16"/>
              <p:cNvSpPr/>
              <p:nvPr/>
            </p:nvSpPr>
            <p:spPr>
              <a:xfrm>
                <a:off x="714505" y="3596755"/>
                <a:ext cx="3302196" cy="415498"/>
              </a:xfrm>
              <a:prstGeom prst="rect">
                <a:avLst/>
              </a:prstGeom>
            </p:spPr>
            <p:txBody>
              <a:bodyPr wrap="square">
                <a:spAutoFit/>
              </a:bodyPr>
              <a:lstStyle/>
              <a:p>
                <a:r>
                  <a:rPr lang="en-US" sz="1050" i="1" dirty="0">
                    <a:latin typeface="Times New Roman" panose="02020603050405020304" pitchFamily="18" charset="0"/>
                    <a:cs typeface="Times New Roman" panose="02020603050405020304" pitchFamily="18" charset="0"/>
                  </a:rPr>
                  <a:t>* Different weight factors: Opt.1, Opt.2, Opt.3, Opt.4 and Opt.5,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1</m:t>
                            </m:r>
                          </m:sub>
                        </m:sSub>
                        <m:r>
                          <a:rPr lang="en-US" sz="1050" i="1">
                            <a:latin typeface="Cambria Math" panose="02040503050406030204" pitchFamily="18" charset="0"/>
                            <a:cs typeface="Times New Roman" panose="02020603050405020304" pitchFamily="18" charset="0"/>
                          </a:rPr>
                          <m:t>,</m:t>
                        </m:r>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2</m:t>
                            </m:r>
                          </m:sub>
                        </m:sSub>
                      </m:e>
                    </m:d>
                  </m:oMath>
                </a14:m>
                <a:r>
                  <a:rPr lang="en-US" sz="1050" i="1" dirty="0">
                    <a:latin typeface="Times New Roman" panose="02020603050405020304" pitchFamily="18" charset="0"/>
                    <a:cs typeface="Times New Roman" panose="02020603050405020304" pitchFamily="18" charset="0"/>
                  </a:rPr>
                  <a:t> change from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1,0</m:t>
                        </m:r>
                      </m:e>
                    </m:d>
                  </m:oMath>
                </a14:m>
                <a:r>
                  <a:rPr lang="en-US" sz="1050" i="1" dirty="0">
                    <a:latin typeface="Times New Roman" panose="02020603050405020304" pitchFamily="18" charset="0"/>
                    <a:cs typeface="Times New Roman" panose="02020603050405020304" pitchFamily="18" charset="0"/>
                  </a:rPr>
                  <a:t> to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0,1</m:t>
                        </m:r>
                      </m:e>
                    </m:d>
                  </m:oMath>
                </a14:m>
                <a:endParaRPr lang="en-US" sz="1050" i="1"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14505" y="3596755"/>
                <a:ext cx="3302196" cy="415498"/>
              </a:xfrm>
              <a:prstGeom prst="rect">
                <a:avLst/>
              </a:prstGeom>
              <a:blipFill>
                <a:blip r:embed="rId4"/>
                <a:stretch>
                  <a:fillRect b="-7353"/>
                </a:stretch>
              </a:blipFill>
            </p:spPr>
            <p:txBody>
              <a:bodyPr/>
              <a:lstStyle/>
              <a:p>
                <a:r>
                  <a:rPr lang="en-US">
                    <a:noFill/>
                  </a:rPr>
                  <a:t> </a:t>
                </a:r>
              </a:p>
            </p:txBody>
          </p:sp>
        </mc:Fallback>
      </mc:AlternateContent>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304800" y="3048000"/>
                <a:ext cx="4291385" cy="430887"/>
              </a:xfrm>
              <a:prstGeom prst="rect">
                <a:avLst/>
              </a:prstGeom>
              <a:noFill/>
            </p:spPr>
            <p:txBody>
              <a:bodyPr wrap="square" rtlCol="0">
                <a:spAutoFit/>
              </a:bodyPr>
              <a:lstStyle/>
              <a:p>
                <a:r>
                  <a:rPr lang="en-US" sz="1100" dirty="0"/>
                  <a:t>Fig.9 Voltage profiles at t=1 and for </a:t>
                </a:r>
                <a14:m>
                  <m:oMath xmlns:m="http://schemas.openxmlformats.org/officeDocument/2006/math">
                    <m:sSub>
                      <m:sSubPr>
                        <m:ctrlPr>
                          <a:rPr lang="en-US" sz="1100" i="1" smtClean="0">
                            <a:latin typeface="Cambria Math" panose="02040503050406030204" pitchFamily="18" charset="0"/>
                          </a:rPr>
                        </m:ctrlPr>
                      </m:sSubPr>
                      <m:e>
                        <m:r>
                          <a:rPr lang="en-US" sz="1100" i="1" smtClean="0">
                            <a:latin typeface="Cambria Math" panose="02040503050406030204" pitchFamily="18" charset="0"/>
                            <a:ea typeface="Cambria Math" panose="02040503050406030204" pitchFamily="18" charset="0"/>
                          </a:rPr>
                          <m:t>𝜙</m:t>
                        </m:r>
                      </m:e>
                      <m:sub>
                        <m:r>
                          <a:rPr lang="en-US" sz="1100" b="0" i="1" smtClean="0">
                            <a:latin typeface="Cambria Math" panose="02040503050406030204" pitchFamily="18" charset="0"/>
                          </a:rPr>
                          <m:t>𝐴</m:t>
                        </m:r>
                      </m:sub>
                    </m:sSub>
                  </m:oMath>
                </a14:m>
                <a:r>
                  <a:rPr lang="en-US" sz="1100" dirty="0"/>
                  <a:t> of base case and cases Opt.1 to Opt. 5 [9]</a:t>
                </a:r>
              </a:p>
            </p:txBody>
          </p:sp>
        </mc:Choice>
        <mc:Fallback xmlns="">
          <p:sp>
            <p:nvSpPr>
              <p:cNvPr id="12" name="TextBox 11"/>
              <p:cNvSpPr txBox="1">
                <a:spLocks noRot="1" noChangeAspect="1" noMove="1" noResize="1" noEditPoints="1" noAdjustHandles="1" noChangeArrowheads="1" noChangeShapeType="1" noTextEdit="1"/>
              </p:cNvSpPr>
              <p:nvPr/>
            </p:nvSpPr>
            <p:spPr>
              <a:xfrm>
                <a:off x="304800" y="3048000"/>
                <a:ext cx="4291385" cy="430887"/>
              </a:xfrm>
              <a:prstGeom prst="rect">
                <a:avLst/>
              </a:prstGeom>
              <a:blipFill>
                <a:blip r:embed="rId5"/>
                <a:stretch>
                  <a:fillRect b="-9859"/>
                </a:stretch>
              </a:blipFill>
            </p:spPr>
            <p:txBody>
              <a:bodyPr/>
              <a:lstStyle/>
              <a:p>
                <a:r>
                  <a:rPr lang="en-US">
                    <a:noFill/>
                  </a:rPr>
                  <a:t> </a:t>
                </a:r>
              </a:p>
            </p:txBody>
          </p:sp>
        </mc:Fallback>
      </mc:AlternateContent>
    </p:spTree>
    <p:extLst>
      <p:ext uri="{BB962C8B-B14F-4D97-AF65-F5344CB8AC3E}">
        <p14:creationId xmlns:p14="http://schemas.microsoft.com/office/powerpoint/2010/main" val="3586975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47</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2065" y="73780"/>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34-bus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47</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47</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b="15900"/>
          <a:stretch/>
        </p:blipFill>
        <p:spPr>
          <a:xfrm>
            <a:off x="951359" y="745903"/>
            <a:ext cx="3944904" cy="1844898"/>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009424" y="554324"/>
                <a:ext cx="3771436" cy="3970318"/>
              </a:xfrm>
              <a:prstGeom prst="rect">
                <a:avLst/>
              </a:prstGeom>
            </p:spPr>
            <p:txBody>
              <a:bodyPr wrap="square">
                <a:spAutoFit/>
              </a:bodyPr>
              <a:lstStyle/>
              <a:p>
                <a:pPr algn="just"/>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Among the cases Opt.1 to Opt.5 and the base case, Opt.1 has the largest load reduction and Opt.5 has the largest loss reduction, which shows the effect of various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1</m:t>
                        </m:r>
                      </m:sub>
                    </m:sSub>
                  </m:oMath>
                </a14:m>
                <a:r>
                  <a:rPr lang="en-US" sz="1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b="0" i="1" smtClean="0">
                            <a:latin typeface="Cambria Math" panose="02040503050406030204" pitchFamily="18" charset="0"/>
                          </a:rPr>
                          <m:t>2</m:t>
                        </m:r>
                      </m:sub>
                    </m:sSub>
                  </m:oMath>
                </a14:m>
                <a:r>
                  <a:rPr lang="en-US" sz="1800" dirty="0">
                    <a:latin typeface="Times New Roman" panose="02020603050405020304" pitchFamily="18" charset="0"/>
                    <a:cs typeface="Times New Roman" panose="02020603050405020304" pitchFamily="18" charset="0"/>
                  </a:rPr>
                  <a:t>, respectively. </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Hence, it is corroborated that by changing the weight factors in the optimization model the trade-off between CVR and loss minimization in the final decision solution can be controlled effectively.</a:t>
                </a:r>
              </a:p>
            </p:txBody>
          </p:sp>
        </mc:Choice>
        <mc:Fallback xmlns="">
          <p:sp>
            <p:nvSpPr>
              <p:cNvPr id="15" name="Rectangle 14"/>
              <p:cNvSpPr>
                <a:spLocks noRot="1" noChangeAspect="1" noMove="1" noResize="1" noEditPoints="1" noAdjustHandles="1" noChangeArrowheads="1" noChangeShapeType="1" noTextEdit="1"/>
              </p:cNvSpPr>
              <p:nvPr/>
            </p:nvSpPr>
            <p:spPr>
              <a:xfrm>
                <a:off x="5009424" y="554324"/>
                <a:ext cx="3771436" cy="3970318"/>
              </a:xfrm>
              <a:prstGeom prst="rect">
                <a:avLst/>
              </a:prstGeom>
              <a:blipFill>
                <a:blip r:embed="rId4"/>
                <a:stretch>
                  <a:fillRect l="-1133" r="-1456" b="-1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594067" y="5231637"/>
                <a:ext cx="3302196" cy="415498"/>
              </a:xfrm>
              <a:prstGeom prst="rect">
                <a:avLst/>
              </a:prstGeom>
            </p:spPr>
            <p:txBody>
              <a:bodyPr wrap="square">
                <a:spAutoFit/>
              </a:bodyPr>
              <a:lstStyle/>
              <a:p>
                <a:r>
                  <a:rPr lang="en-US" sz="1050" i="1" dirty="0">
                    <a:latin typeface="Times New Roman" panose="02020603050405020304" pitchFamily="18" charset="0"/>
                    <a:cs typeface="Times New Roman" panose="02020603050405020304" pitchFamily="18" charset="0"/>
                  </a:rPr>
                  <a:t>* Different weight factors: Opt.1, Opt.2, Opt.3, Opt.4 and Opt.5,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1</m:t>
                            </m:r>
                          </m:sub>
                        </m:sSub>
                        <m:r>
                          <a:rPr lang="en-US" sz="1050" i="1">
                            <a:latin typeface="Cambria Math" panose="02040503050406030204" pitchFamily="18" charset="0"/>
                            <a:cs typeface="Times New Roman" panose="02020603050405020304" pitchFamily="18" charset="0"/>
                          </a:rPr>
                          <m:t>,</m:t>
                        </m:r>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2</m:t>
                            </m:r>
                          </m:sub>
                        </m:sSub>
                      </m:e>
                    </m:d>
                  </m:oMath>
                </a14:m>
                <a:r>
                  <a:rPr lang="en-US" sz="1050" i="1" dirty="0">
                    <a:latin typeface="Times New Roman" panose="02020603050405020304" pitchFamily="18" charset="0"/>
                    <a:cs typeface="Times New Roman" panose="02020603050405020304" pitchFamily="18" charset="0"/>
                  </a:rPr>
                  <a:t> change from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1,0</m:t>
                        </m:r>
                      </m:e>
                    </m:d>
                  </m:oMath>
                </a14:m>
                <a:r>
                  <a:rPr lang="en-US" sz="1050" i="1" dirty="0">
                    <a:latin typeface="Times New Roman" panose="02020603050405020304" pitchFamily="18" charset="0"/>
                    <a:cs typeface="Times New Roman" panose="02020603050405020304" pitchFamily="18" charset="0"/>
                  </a:rPr>
                  <a:t> to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0,1</m:t>
                        </m:r>
                      </m:e>
                    </m:d>
                  </m:oMath>
                </a14:m>
                <a:endParaRPr lang="en-US" sz="1050" i="1"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594067" y="5231637"/>
                <a:ext cx="3302196" cy="415498"/>
              </a:xfrm>
              <a:prstGeom prst="rect">
                <a:avLst/>
              </a:prstGeom>
              <a:blipFill>
                <a:blip r:embed="rId5"/>
                <a:stretch>
                  <a:fillRect b="-7353"/>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6"/>
          <a:srcRect b="14256"/>
          <a:stretch/>
        </p:blipFill>
        <p:spPr>
          <a:xfrm>
            <a:off x="908174" y="3072027"/>
            <a:ext cx="4101249" cy="1880973"/>
          </a:xfrm>
          <a:prstGeom prst="rect">
            <a:avLst/>
          </a:prstGeom>
        </p:spPr>
      </p:pic>
      <p:sp>
        <p:nvSpPr>
          <p:cNvPr id="12" name="Rectangle 11"/>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4" name="TextBox 13"/>
          <p:cNvSpPr txBox="1"/>
          <p:nvPr/>
        </p:nvSpPr>
        <p:spPr>
          <a:xfrm>
            <a:off x="813105" y="2590801"/>
            <a:ext cx="4291385" cy="430887"/>
          </a:xfrm>
          <a:prstGeom prst="rect">
            <a:avLst/>
          </a:prstGeom>
          <a:noFill/>
        </p:spPr>
        <p:txBody>
          <a:bodyPr wrap="square" rtlCol="0">
            <a:spAutoFit/>
          </a:bodyPr>
          <a:lstStyle/>
          <a:p>
            <a:r>
              <a:rPr lang="en-US" sz="1100" dirty="0"/>
              <a:t>Fig.10 Load power consumption for the base case and cases Opt.1 to Opt. 5 [9]</a:t>
            </a:r>
          </a:p>
        </p:txBody>
      </p:sp>
      <p:sp>
        <p:nvSpPr>
          <p:cNvPr id="18" name="TextBox 17"/>
          <p:cNvSpPr txBox="1"/>
          <p:nvPr/>
        </p:nvSpPr>
        <p:spPr>
          <a:xfrm>
            <a:off x="974077" y="4985459"/>
            <a:ext cx="4291385" cy="261610"/>
          </a:xfrm>
          <a:prstGeom prst="rect">
            <a:avLst/>
          </a:prstGeom>
          <a:noFill/>
        </p:spPr>
        <p:txBody>
          <a:bodyPr wrap="square" rtlCol="0">
            <a:spAutoFit/>
          </a:bodyPr>
          <a:lstStyle/>
          <a:p>
            <a:r>
              <a:rPr lang="en-US" sz="1100" dirty="0"/>
              <a:t>Fig.11 Power losses for the base case and cases Opt.1 to Opt. 5 [9]</a:t>
            </a:r>
          </a:p>
        </p:txBody>
      </p:sp>
    </p:spTree>
    <p:extLst>
      <p:ext uri="{BB962C8B-B14F-4D97-AF65-F5344CB8AC3E}">
        <p14:creationId xmlns:p14="http://schemas.microsoft.com/office/powerpoint/2010/main" val="3177555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48</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62065" y="73780"/>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34-bus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48</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48</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190500" y="931069"/>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19" name="Rectangle 18"/>
          <p:cNvSpPr/>
          <p:nvPr/>
        </p:nvSpPr>
        <p:spPr>
          <a:xfrm>
            <a:off x="4692818" y="611292"/>
            <a:ext cx="4260682" cy="5078313"/>
          </a:xfrm>
          <a:prstGeom prst="rect">
            <a:avLst/>
          </a:prstGeom>
        </p:spPr>
        <p:txBody>
          <a:bodyPr wrap="square">
            <a:spAutoFit/>
          </a:bodyPr>
          <a:lstStyle/>
          <a:p>
            <a:pPr algn="just"/>
            <a:endParaRPr lang="en-US" sz="1800" dirty="0"/>
          </a:p>
          <a:p>
            <a:pPr marL="285750" indent="-285750" algn="just">
              <a:buFont typeface="Arial" panose="020B0604020202020204" pitchFamily="34" charset="0"/>
              <a:buChar char="•"/>
            </a:pPr>
            <a:r>
              <a:rPr lang="en-US" sz="1800" dirty="0"/>
              <a:t>For ZIP1 and ZIP2, loss reduction levels are increasing from Opt. 5 to Opt. 1, however, the load reduction and total energy reduction decrease at the same time.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For voltage-dependent loads, </a:t>
            </a:r>
            <a:r>
              <a:rPr lang="en-US" sz="1800" i="1" dirty="0"/>
              <a:t>ZIP1 </a:t>
            </a:r>
            <a:r>
              <a:rPr lang="en-US" sz="1800" dirty="0"/>
              <a:t>and </a:t>
            </a:r>
            <a:r>
              <a:rPr lang="en-US" sz="1800" i="1" dirty="0"/>
              <a:t>ZIP2</a:t>
            </a:r>
            <a:r>
              <a:rPr lang="en-US" sz="1800" dirty="0"/>
              <a:t>, load reduction (due to voltage reduction) accounts for the majority of the change in total energy savings. </a:t>
            </a:r>
          </a:p>
          <a:p>
            <a:pPr algn="just"/>
            <a:endParaRPr lang="en-US" sz="1800" dirty="0"/>
          </a:p>
          <a:p>
            <a:pPr marL="285750" indent="-285750" algn="just">
              <a:buFont typeface="Arial" panose="020B0604020202020204" pitchFamily="34" charset="0"/>
              <a:buChar char="•"/>
            </a:pPr>
            <a:r>
              <a:rPr lang="en-US" sz="1800" dirty="0"/>
              <a:t>On the other hand, since CVR has no impact on the constant power loads, </a:t>
            </a:r>
            <a:r>
              <a:rPr lang="en-US" sz="1800" i="1" dirty="0"/>
              <a:t>ZIP3</a:t>
            </a:r>
            <a:r>
              <a:rPr lang="en-US" sz="1800" dirty="0"/>
              <a:t>, for that case load reduction is zero and the loss optimization is the only effective method to reduce the peak demand.</a:t>
            </a:r>
            <a:endParaRPr lang="en-US"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155504" y="5185693"/>
                <a:ext cx="3302196" cy="415498"/>
              </a:xfrm>
              <a:prstGeom prst="rect">
                <a:avLst/>
              </a:prstGeom>
            </p:spPr>
            <p:txBody>
              <a:bodyPr wrap="square">
                <a:spAutoFit/>
              </a:bodyPr>
              <a:lstStyle/>
              <a:p>
                <a:r>
                  <a:rPr lang="en-US" sz="1050" i="1" dirty="0">
                    <a:latin typeface="Times New Roman" panose="02020603050405020304" pitchFamily="18" charset="0"/>
                    <a:cs typeface="Times New Roman" panose="02020603050405020304" pitchFamily="18" charset="0"/>
                  </a:rPr>
                  <a:t>* Different weight factors: Opt.1, Opt.2, Opt.3, Opt.4 and Opt.5,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1</m:t>
                            </m:r>
                          </m:sub>
                        </m:sSub>
                        <m:r>
                          <a:rPr lang="en-US" sz="1050" i="1">
                            <a:latin typeface="Cambria Math" panose="02040503050406030204" pitchFamily="18" charset="0"/>
                            <a:cs typeface="Times New Roman" panose="02020603050405020304" pitchFamily="18" charset="0"/>
                          </a:rPr>
                          <m:t>,</m:t>
                        </m:r>
                        <m:sSub>
                          <m:sSubPr>
                            <m:ctrlPr>
                              <a:rPr lang="en-US" sz="1050" i="1">
                                <a:latin typeface="Cambria Math" panose="02040503050406030204" pitchFamily="18" charset="0"/>
                                <a:cs typeface="Times New Roman" panose="02020603050405020304" pitchFamily="18" charset="0"/>
                              </a:rPr>
                            </m:ctrlPr>
                          </m:sSubPr>
                          <m:e>
                            <m:r>
                              <a:rPr lang="en-US" sz="1050" i="1">
                                <a:latin typeface="Cambria Math" panose="02040503050406030204" pitchFamily="18" charset="0"/>
                                <a:cs typeface="Times New Roman" panose="02020603050405020304" pitchFamily="18" charset="0"/>
                              </a:rPr>
                              <m:t>𝑤</m:t>
                            </m:r>
                          </m:e>
                          <m:sub>
                            <m:r>
                              <a:rPr lang="en-US" sz="1050" i="1">
                                <a:latin typeface="Cambria Math" panose="02040503050406030204" pitchFamily="18" charset="0"/>
                                <a:cs typeface="Times New Roman" panose="02020603050405020304" pitchFamily="18" charset="0"/>
                              </a:rPr>
                              <m:t>2</m:t>
                            </m:r>
                          </m:sub>
                        </m:sSub>
                      </m:e>
                    </m:d>
                  </m:oMath>
                </a14:m>
                <a:r>
                  <a:rPr lang="en-US" sz="1050" i="1" dirty="0">
                    <a:latin typeface="Times New Roman" panose="02020603050405020304" pitchFamily="18" charset="0"/>
                    <a:cs typeface="Times New Roman" panose="02020603050405020304" pitchFamily="18" charset="0"/>
                  </a:rPr>
                  <a:t> change from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1,0</m:t>
                        </m:r>
                      </m:e>
                    </m:d>
                  </m:oMath>
                </a14:m>
                <a:r>
                  <a:rPr lang="en-US" sz="1050" i="1" dirty="0">
                    <a:latin typeface="Times New Roman" panose="02020603050405020304" pitchFamily="18" charset="0"/>
                    <a:cs typeface="Times New Roman" panose="02020603050405020304" pitchFamily="18" charset="0"/>
                  </a:rPr>
                  <a:t> to </a:t>
                </a:r>
                <a14:m>
                  <m:oMath xmlns:m="http://schemas.openxmlformats.org/officeDocument/2006/math">
                    <m:d>
                      <m:dPr>
                        <m:ctrlPr>
                          <a:rPr lang="en-US" sz="1050" i="1">
                            <a:latin typeface="Cambria Math" panose="02040503050406030204" pitchFamily="18" charset="0"/>
                            <a:cs typeface="Times New Roman" panose="02020603050405020304" pitchFamily="18" charset="0"/>
                          </a:rPr>
                        </m:ctrlPr>
                      </m:dPr>
                      <m:e>
                        <m:r>
                          <a:rPr lang="en-US" sz="1050" i="1">
                            <a:latin typeface="Cambria Math" panose="02040503050406030204" pitchFamily="18" charset="0"/>
                            <a:cs typeface="Times New Roman" panose="02020603050405020304" pitchFamily="18" charset="0"/>
                          </a:rPr>
                          <m:t>0,1</m:t>
                        </m:r>
                      </m:e>
                    </m:d>
                  </m:oMath>
                </a14:m>
                <a:endParaRPr lang="en-US" sz="1050" i="1"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55504" y="5185693"/>
                <a:ext cx="3302196" cy="415498"/>
              </a:xfrm>
              <a:prstGeom prst="rect">
                <a:avLst/>
              </a:prstGeom>
              <a:blipFill>
                <a:blip r:embed="rId3"/>
                <a:stretch>
                  <a:fillRect b="-7353"/>
                </a:stretch>
              </a:blipFill>
            </p:spPr>
            <p:txBody>
              <a:bodyPr/>
              <a:lstStyle/>
              <a:p>
                <a:r>
                  <a:rPr lang="en-US">
                    <a:noFill/>
                  </a:rPr>
                  <a:t> </a:t>
                </a:r>
              </a:p>
            </p:txBody>
          </p:sp>
        </mc:Fallback>
      </mc:AlternateContent>
      <p:pic>
        <p:nvPicPr>
          <p:cNvPr id="3" name="Picture 2"/>
          <p:cNvPicPr>
            <a:picLocks noChangeAspect="1"/>
          </p:cNvPicPr>
          <p:nvPr/>
        </p:nvPicPr>
        <p:blipFill rotWithShape="1">
          <a:blip r:embed="rId4"/>
          <a:srcRect t="19284"/>
          <a:stretch/>
        </p:blipFill>
        <p:spPr>
          <a:xfrm>
            <a:off x="578017" y="1371600"/>
            <a:ext cx="4229100" cy="3810011"/>
          </a:xfrm>
          <a:prstGeom prst="rect">
            <a:avLst/>
          </a:prstGeom>
        </p:spPr>
      </p:pic>
      <p:sp>
        <p:nvSpPr>
          <p:cNvPr id="12" name="Rectangle 11"/>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4" name="TextBox 13"/>
          <p:cNvSpPr txBox="1"/>
          <p:nvPr/>
        </p:nvSpPr>
        <p:spPr>
          <a:xfrm>
            <a:off x="540947" y="906955"/>
            <a:ext cx="4454849" cy="430887"/>
          </a:xfrm>
          <a:prstGeom prst="rect">
            <a:avLst/>
          </a:prstGeom>
          <a:noFill/>
        </p:spPr>
        <p:txBody>
          <a:bodyPr wrap="square" rtlCol="0">
            <a:spAutoFit/>
          </a:bodyPr>
          <a:lstStyle/>
          <a:p>
            <a:r>
              <a:rPr lang="en-US" sz="1100" dirty="0"/>
              <a:t>Table III Summary of system loss, load and total energy reduction with different ZIP coefficients and weight factor (IEEE 34-bus system) [9]</a:t>
            </a:r>
          </a:p>
        </p:txBody>
      </p:sp>
    </p:spTree>
    <p:extLst>
      <p:ext uri="{BB962C8B-B14F-4D97-AF65-F5344CB8AC3E}">
        <p14:creationId xmlns:p14="http://schemas.microsoft.com/office/powerpoint/2010/main" val="3606907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49</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8238" y="37782"/>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123-bus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49</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49</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42698" y="884406"/>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b="7897"/>
          <a:stretch/>
        </p:blipFill>
        <p:spPr>
          <a:xfrm>
            <a:off x="152400" y="1340172"/>
            <a:ext cx="4476834" cy="3581400"/>
          </a:xfrm>
          <a:prstGeom prst="rect">
            <a:avLst/>
          </a:prstGeom>
        </p:spPr>
      </p:pic>
      <p:pic>
        <p:nvPicPr>
          <p:cNvPr id="5" name="Picture 4"/>
          <p:cNvPicPr>
            <a:picLocks noChangeAspect="1"/>
          </p:cNvPicPr>
          <p:nvPr/>
        </p:nvPicPr>
        <p:blipFill rotWithShape="1">
          <a:blip r:embed="rId3"/>
          <a:srcRect b="17258"/>
          <a:stretch/>
        </p:blipFill>
        <p:spPr>
          <a:xfrm>
            <a:off x="4672080" y="1491013"/>
            <a:ext cx="4323407" cy="2329115"/>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892470" y="4220180"/>
                <a:ext cx="3985860" cy="1477328"/>
              </a:xfrm>
              <a:prstGeom prst="rect">
                <a:avLst/>
              </a:prstGeom>
            </p:spPr>
            <p:txBody>
              <a:bodyPr wrap="square">
                <a:spAutoFit/>
              </a:bodyPr>
              <a:lstStyle/>
              <a:p>
                <a:pPr marL="171450" indent="-171450" algn="just">
                  <a:buFont typeface="Arial" panose="020B0604020202020204" pitchFamily="34" charset="0"/>
                  <a:buChar char="•"/>
                </a:pPr>
                <a:r>
                  <a:rPr lang="en-US" sz="1800" dirty="0">
                    <a:latin typeface="Times" panose="02020603050405020304" pitchFamily="18" charset="0"/>
                    <a:cs typeface="Times" panose="02020603050405020304" pitchFamily="18" charset="0"/>
                  </a:rPr>
                  <a:t>Voltage residues </a:t>
                </a:r>
                <a14:m>
                  <m:oMath xmlns:m="http://schemas.openxmlformats.org/officeDocument/2006/math">
                    <m:sSup>
                      <m:sSupPr>
                        <m:ctrlPr>
                          <a:rPr lang="en-US" sz="1800" i="1" smtClean="0">
                            <a:latin typeface="Cambria Math" panose="02040503050406030204" pitchFamily="18" charset="0"/>
                            <a:cs typeface="Times" panose="02020603050405020304" pitchFamily="18" charset="0"/>
                          </a:rPr>
                        </m:ctrlPr>
                      </m:sSupPr>
                      <m:e>
                        <m:r>
                          <a:rPr lang="en-US" sz="1800" b="0" i="1" smtClean="0">
                            <a:latin typeface="Cambria Math" panose="02040503050406030204" pitchFamily="18" charset="0"/>
                            <a:cs typeface="Times" panose="02020603050405020304" pitchFamily="18" charset="0"/>
                          </a:rPr>
                          <m:t>𝑉</m:t>
                        </m:r>
                      </m:e>
                      <m:sup>
                        <m:r>
                          <a:rPr lang="en-US" sz="1800" b="0" i="1" smtClean="0">
                            <a:latin typeface="Cambria Math" panose="02040503050406030204" pitchFamily="18" charset="0"/>
                            <a:cs typeface="Times" panose="02020603050405020304" pitchFamily="18" charset="0"/>
                          </a:rPr>
                          <m:t>∗</m:t>
                        </m:r>
                      </m:sup>
                    </m:sSup>
                  </m:oMath>
                </a14:m>
                <a:r>
                  <a:rPr lang="en-US" sz="1800" dirty="0">
                    <a:latin typeface="Times" panose="02020603050405020304" pitchFamily="18" charset="0"/>
                    <a:cs typeface="Times" panose="02020603050405020304" pitchFamily="18" charset="0"/>
                  </a:rPr>
                  <a:t> converge to zero as the iteration number, </a:t>
                </a:r>
                <a:r>
                  <a:rPr lang="en-US" sz="1800" i="1" dirty="0">
                    <a:latin typeface="Times" panose="02020603050405020304" pitchFamily="18" charset="0"/>
                    <a:cs typeface="Times" panose="02020603050405020304" pitchFamily="18" charset="0"/>
                  </a:rPr>
                  <a:t>k</a:t>
                </a:r>
                <a:r>
                  <a:rPr lang="en-US" sz="1800" dirty="0">
                    <a:latin typeface="Times" panose="02020603050405020304" pitchFamily="18" charset="0"/>
                    <a:cs typeface="Times" panose="02020603050405020304" pitchFamily="18" charset="0"/>
                  </a:rPr>
                  <a:t>, increases. </a:t>
                </a:r>
              </a:p>
              <a:p>
                <a:pPr marL="171450" indent="-171450" algn="just">
                  <a:buFont typeface="Arial" panose="020B0604020202020204" pitchFamily="34" charset="0"/>
                  <a:buChar char="•"/>
                </a:pPr>
                <a:r>
                  <a:rPr lang="en-US" sz="1800" dirty="0">
                    <a:latin typeface="Times" panose="02020603050405020304" pitchFamily="18" charset="0"/>
                    <a:cs typeface="Times" panose="02020603050405020304" pitchFamily="18" charset="0"/>
                  </a:rPr>
                  <a:t>The algorithm converges to optimal solution within an acceptable number of iterations in a reasonable time.</a:t>
                </a:r>
              </a:p>
            </p:txBody>
          </p:sp>
        </mc:Choice>
        <mc:Fallback xmlns="">
          <p:sp>
            <p:nvSpPr>
              <p:cNvPr id="6" name="Rectangle 5"/>
              <p:cNvSpPr>
                <a:spLocks noRot="1" noChangeAspect="1" noMove="1" noResize="1" noEditPoints="1" noAdjustHandles="1" noChangeArrowheads="1" noChangeShapeType="1" noTextEdit="1"/>
              </p:cNvSpPr>
              <p:nvPr/>
            </p:nvSpPr>
            <p:spPr>
              <a:xfrm>
                <a:off x="4892470" y="4220180"/>
                <a:ext cx="3985860" cy="1477328"/>
              </a:xfrm>
              <a:prstGeom prst="rect">
                <a:avLst/>
              </a:prstGeom>
              <a:blipFill>
                <a:blip r:embed="rId4"/>
                <a:stretch>
                  <a:fillRect l="-1072" t="-2058" r="-1378" b="-5350"/>
                </a:stretch>
              </a:blipFill>
            </p:spPr>
            <p:txBody>
              <a:bodyPr/>
              <a:lstStyle/>
              <a:p>
                <a:r>
                  <a:rPr lang="en-US">
                    <a:noFill/>
                  </a:rPr>
                  <a:t> </a:t>
                </a:r>
              </a:p>
            </p:txBody>
          </p:sp>
        </mc:Fallback>
      </mc:AlternateContent>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2" name="TextBox 11"/>
          <p:cNvSpPr txBox="1"/>
          <p:nvPr/>
        </p:nvSpPr>
        <p:spPr>
          <a:xfrm>
            <a:off x="825816" y="5122099"/>
            <a:ext cx="4291385" cy="261610"/>
          </a:xfrm>
          <a:prstGeom prst="rect">
            <a:avLst/>
          </a:prstGeom>
          <a:noFill/>
        </p:spPr>
        <p:txBody>
          <a:bodyPr wrap="square" rtlCol="0">
            <a:spAutoFit/>
          </a:bodyPr>
          <a:lstStyle/>
          <a:p>
            <a:r>
              <a:rPr lang="en-US" sz="1100" dirty="0"/>
              <a:t>Fig.12 Modified IEEE 123-bus test distribution system [9]</a:t>
            </a:r>
          </a:p>
        </p:txBody>
      </p:sp>
      <p:sp>
        <p:nvSpPr>
          <p:cNvPr id="14" name="TextBox 13"/>
          <p:cNvSpPr txBox="1"/>
          <p:nvPr/>
        </p:nvSpPr>
        <p:spPr>
          <a:xfrm>
            <a:off x="4857529" y="3735580"/>
            <a:ext cx="4291385" cy="430887"/>
          </a:xfrm>
          <a:prstGeom prst="rect">
            <a:avLst/>
          </a:prstGeom>
          <a:noFill/>
        </p:spPr>
        <p:txBody>
          <a:bodyPr wrap="square" rtlCol="0">
            <a:spAutoFit/>
          </a:bodyPr>
          <a:lstStyle/>
          <a:p>
            <a:r>
              <a:rPr lang="en-US" sz="1100" dirty="0"/>
              <a:t>Fig.13 Convergence of the distributed optimization: bus voltage residues at each iteration [9]</a:t>
            </a:r>
          </a:p>
        </p:txBody>
      </p:sp>
      <p:sp>
        <p:nvSpPr>
          <p:cNvPr id="15" name="Rectangle 14"/>
          <p:cNvSpPr/>
          <p:nvPr/>
        </p:nvSpPr>
        <p:spPr>
          <a:xfrm>
            <a:off x="62065" y="581649"/>
            <a:ext cx="8853335" cy="923330"/>
          </a:xfrm>
          <a:prstGeom prst="rect">
            <a:avLst/>
          </a:prstGeom>
        </p:spPr>
        <p:txBody>
          <a:bodyPr wrap="square">
            <a:spAutoFit/>
          </a:bodyPr>
          <a:lstStyle/>
          <a:p>
            <a:pPr algn="just"/>
            <a:r>
              <a:rPr lang="en-US" sz="1800" dirty="0"/>
              <a:t>To test our proposed distributed algorithm on a larger system, simulation results for modified IEEE 123-bus distribution system with a higher number of PV inverters, CVs and OLTCs are shown.</a:t>
            </a:r>
          </a:p>
        </p:txBody>
      </p:sp>
    </p:spTree>
    <p:extLst>
      <p:ext uri="{BB962C8B-B14F-4D97-AF65-F5344CB8AC3E}">
        <p14:creationId xmlns:p14="http://schemas.microsoft.com/office/powerpoint/2010/main" val="182783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5</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Constraints</a:t>
            </a:r>
          </a:p>
        </p:txBody>
      </p:sp>
      <p:sp>
        <p:nvSpPr>
          <p:cNvPr id="7" name="Rectangle 6"/>
          <p:cNvSpPr/>
          <p:nvPr/>
        </p:nvSpPr>
        <p:spPr>
          <a:xfrm>
            <a:off x="105032" y="685800"/>
            <a:ext cx="8610600" cy="1938992"/>
          </a:xfrm>
          <a:prstGeom prst="rect">
            <a:avLst/>
          </a:prstGeom>
        </p:spPr>
        <p:txBody>
          <a:bodyPr wrap="square">
            <a:spAutoFit/>
          </a:bodyPr>
          <a:lstStyle/>
          <a:p>
            <a:pPr marL="285750" indent="-285750" algn="just">
              <a:buFont typeface="Arial" panose="020B0604020202020204" pitchFamily="34" charset="0"/>
              <a:buChar char="•"/>
            </a:pPr>
            <a:r>
              <a:rPr lang="en-US" dirty="0"/>
              <a:t>Constraints introduce the feasible region of the OPF problem. </a:t>
            </a:r>
          </a:p>
          <a:p>
            <a:pPr algn="just"/>
            <a:endParaRPr lang="en-US" dirty="0"/>
          </a:p>
          <a:p>
            <a:pPr marL="742950" lvl="1" indent="-285750" algn="just">
              <a:buFont typeface="Arial" panose="020B0604020202020204" pitchFamily="34" charset="0"/>
              <a:buChar char="•"/>
            </a:pPr>
            <a:r>
              <a:rPr lang="en-US" dirty="0"/>
              <a:t>Equality constraints:</a:t>
            </a:r>
          </a:p>
          <a:p>
            <a:pPr marL="1200150" lvl="2" indent="-285750" algn="just">
              <a:buFont typeface="Arial" panose="020B0604020202020204" pitchFamily="34" charset="0"/>
              <a:buChar char="•"/>
            </a:pPr>
            <a:r>
              <a:rPr lang="en-US" dirty="0"/>
              <a:t>Power flow equations </a:t>
            </a:r>
            <a:r>
              <a:rPr lang="en-US" sz="1800" dirty="0"/>
              <a:t>(active/reactive line flows, bus voltages)</a:t>
            </a:r>
          </a:p>
          <a:p>
            <a:pPr lvl="2" algn="just"/>
            <a:endParaRPr lang="en-US" dirty="0"/>
          </a:p>
        </p:txBody>
      </p:sp>
      <p:sp>
        <p:nvSpPr>
          <p:cNvPr id="3" name="Rectangle 2"/>
          <p:cNvSpPr/>
          <p:nvPr/>
        </p:nvSpPr>
        <p:spPr>
          <a:xfrm>
            <a:off x="0" y="5633500"/>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mc:AlternateContent xmlns:mc="http://schemas.openxmlformats.org/markup-compatibility/2006" xmlns:a14="http://schemas.microsoft.com/office/drawing/2010/main">
        <mc:Choice Requires="a14">
          <p:sp>
            <p:nvSpPr>
              <p:cNvPr id="9" name="TextBox 8"/>
              <p:cNvSpPr txBox="1"/>
              <p:nvPr/>
            </p:nvSpPr>
            <p:spPr>
              <a:xfrm>
                <a:off x="3226359" y="2445611"/>
                <a:ext cx="2595711" cy="56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b="0" i="0" smtClean="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r</m:t>
                          </m:r>
                        </m:e>
                        <m:sub>
                          <m:r>
                            <a:rPr lang="en-US" sz="1600" i="1">
                              <a:latin typeface="Cambria Math" panose="02040503050406030204" pitchFamily="18" charset="0"/>
                            </a:rPr>
                            <m:t>𝑖</m:t>
                          </m:r>
                        </m:sub>
                      </m:sSub>
                      <m:f>
                        <m:fPr>
                          <m:ctrlPr>
                            <a:rPr lang="en-US" sz="1600" i="1" dirty="0" smtClean="0">
                              <a:latin typeface="Cambria Math" panose="02040503050406030204" pitchFamily="18" charset="0"/>
                            </a:rPr>
                          </m:ctrlPr>
                        </m:fPr>
                        <m:num>
                          <m:sSubSup>
                            <m:sSubSupPr>
                              <m:ctrlPr>
                                <a:rPr lang="en-US" sz="1600" i="1" dirty="0" smtClean="0">
                                  <a:latin typeface="Cambria Math" panose="02040503050406030204" pitchFamily="18" charset="0"/>
                                </a:rPr>
                              </m:ctrlPr>
                            </m:sSubSupPr>
                            <m:e>
                              <m:r>
                                <m:rPr>
                                  <m:sty m:val="p"/>
                                </m:rPr>
                                <a:rPr lang="en-US" sz="1600" b="0" i="0" dirty="0" smtClean="0">
                                  <a:latin typeface="Cambria Math" panose="02040503050406030204" pitchFamily="18" charset="0"/>
                                </a:rPr>
                                <m:t>P</m:t>
                              </m:r>
                            </m:e>
                            <m:sub>
                              <m:r>
                                <a:rPr lang="en-US" sz="1600" i="1">
                                  <a:latin typeface="Cambria Math" panose="02040503050406030204" pitchFamily="18" charset="0"/>
                                </a:rPr>
                                <m:t>𝑖</m:t>
                              </m:r>
                            </m:sub>
                            <m:sup>
                              <m:r>
                                <a:rPr lang="en-US" sz="1600" b="0" i="0" dirty="0" smtClean="0">
                                  <a:latin typeface="Cambria Math" panose="02040503050406030204" pitchFamily="18" charset="0"/>
                                </a:rPr>
                                <m:t>2</m:t>
                              </m:r>
                            </m:sup>
                          </m:sSubSup>
                          <m:r>
                            <a:rPr lang="en-US" sz="1600" b="0" i="0" dirty="0" smtClean="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Q</m:t>
                              </m:r>
                            </m:e>
                            <m:sub>
                              <m:r>
                                <a:rPr lang="en-US" sz="1600" i="1">
                                  <a:latin typeface="Cambria Math" panose="02040503050406030204" pitchFamily="18" charset="0"/>
                                </a:rPr>
                                <m:t>𝑖</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V</m:t>
                              </m:r>
                            </m:e>
                            <m:sub>
                              <m:r>
                                <a:rPr lang="en-US" sz="1600" i="1">
                                  <a:latin typeface="Cambria Math" panose="02040503050406030204" pitchFamily="18" charset="0"/>
                                </a:rPr>
                                <m:t>𝑖</m:t>
                              </m:r>
                            </m:sub>
                            <m:sup>
                              <m:r>
                                <a:rPr lang="en-US" sz="1600" b="0" i="0" dirty="0">
                                  <a:latin typeface="Cambria Math" panose="02040503050406030204" pitchFamily="18" charset="0"/>
                                </a:rPr>
                                <m:t>2</m:t>
                              </m:r>
                            </m:sup>
                          </m:sSubSup>
                        </m:den>
                      </m:f>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3226359" y="2445611"/>
                <a:ext cx="2595711" cy="567015"/>
              </a:xfrm>
              <a:prstGeom prst="rect">
                <a:avLst/>
              </a:prstGeom>
              <a:blipFill>
                <a:blip r:embed="rId2"/>
                <a:stretch>
                  <a:fillRect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35885" y="3323290"/>
                <a:ext cx="2764155" cy="8132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𝑄</m:t>
                          </m:r>
                        </m:e>
                        <m:sub>
                          <m:r>
                            <a:rPr lang="en-US" sz="1600" i="1">
                              <a:latin typeface="Cambria Math" panose="02040503050406030204" pitchFamily="18" charset="0"/>
                            </a:rPr>
                            <m:t>𝑖</m:t>
                          </m:r>
                        </m:sub>
                      </m:sSub>
                      <m:r>
                        <a:rPr lang="en-US" sz="1600" b="0" i="0"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𝑖</m:t>
                          </m:r>
                          <m:r>
                            <a:rPr lang="en-US" sz="1600" i="1">
                              <a:latin typeface="Cambria Math" panose="02040503050406030204" pitchFamily="18" charset="0"/>
                            </a:rPr>
                            <m:t>+1</m:t>
                          </m:r>
                        </m:sub>
                      </m:sSub>
                      <m:r>
                        <a:rPr lang="en-US" sz="1600">
                          <a:latin typeface="Cambria Math" panose="02040503050406030204" pitchFamily="18" charset="0"/>
                        </a:rPr>
                        <m:t>−</m:t>
                      </m:r>
                      <m:sSub>
                        <m:sSubPr>
                          <m:ctrlPr>
                            <a:rPr lang="en-US" sz="1600" i="1" dirty="0" smtClean="0">
                              <a:latin typeface="Cambria Math" panose="02040503050406030204" pitchFamily="18" charset="0"/>
                            </a:rPr>
                          </m:ctrlPr>
                        </m:sSubPr>
                        <m:e>
                          <m:r>
                            <m:rPr>
                              <m:sty m:val="p"/>
                            </m:rPr>
                            <a:rPr lang="en-US" sz="1600" b="0" i="0" dirty="0" smtClean="0">
                              <a:latin typeface="Cambria Math" panose="02040503050406030204" pitchFamily="18" charset="0"/>
                            </a:rPr>
                            <m:t>x</m:t>
                          </m:r>
                        </m:e>
                        <m:sub>
                          <m:r>
                            <a:rPr lang="en-US" sz="1600" i="1">
                              <a:latin typeface="Cambria Math" panose="02040503050406030204" pitchFamily="18" charset="0"/>
                            </a:rPr>
                            <m:t>𝑖</m:t>
                          </m:r>
                        </m:sub>
                      </m:sSub>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P</m:t>
                              </m:r>
                            </m:e>
                            <m:sub>
                              <m:r>
                                <a:rPr lang="en-US" sz="1600" i="1">
                                  <a:latin typeface="Cambria Math" panose="02040503050406030204" pitchFamily="18" charset="0"/>
                                </a:rPr>
                                <m:t>𝑖</m:t>
                              </m:r>
                            </m:sub>
                            <m:sup>
                              <m:r>
                                <a:rPr lang="en-US" sz="1600" b="0" i="0" dirty="0">
                                  <a:latin typeface="Cambria Math" panose="02040503050406030204" pitchFamily="18" charset="0"/>
                                </a:rPr>
                                <m:t>2</m:t>
                              </m:r>
                            </m:sup>
                          </m:sSubSup>
                          <m:r>
                            <a:rPr lang="en-US" sz="1600" b="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Q</m:t>
                              </m:r>
                            </m:e>
                            <m:sub>
                              <m:r>
                                <a:rPr lang="en-US" sz="1600" i="1">
                                  <a:latin typeface="Cambria Math" panose="02040503050406030204" pitchFamily="18" charset="0"/>
                                </a:rPr>
                                <m:t>𝑖</m:t>
                              </m:r>
                            </m:sub>
                            <m:sup>
                              <m:r>
                                <a:rPr lang="en-US" sz="1600" b="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b="0" i="0" dirty="0">
                                  <a:latin typeface="Cambria Math" panose="02040503050406030204" pitchFamily="18" charset="0"/>
                                </a:rPr>
                                <m:t>V</m:t>
                              </m:r>
                            </m:e>
                            <m:sub>
                              <m:r>
                                <a:rPr lang="en-US" sz="1600" i="1">
                                  <a:latin typeface="Cambria Math" panose="02040503050406030204" pitchFamily="18" charset="0"/>
                                </a:rPr>
                                <m:t>𝑖</m:t>
                              </m:r>
                            </m:sub>
                            <m:sup>
                              <m:r>
                                <a:rPr lang="en-US" sz="1600" b="0" i="0" dirty="0">
                                  <a:latin typeface="Cambria Math" panose="02040503050406030204" pitchFamily="18" charset="0"/>
                                </a:rPr>
                                <m:t>2</m:t>
                              </m:r>
                            </m:sup>
                          </m:sSubSup>
                        </m:den>
                      </m:f>
                    </m:oMath>
                  </m:oMathPara>
                </a14:m>
                <a:endParaRPr lang="en-US" sz="1600" dirty="0"/>
              </a:p>
              <a:p>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135885" y="3323290"/>
                <a:ext cx="2764155" cy="8132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590800" y="4228166"/>
                <a:ext cx="3840860" cy="446789"/>
              </a:xfrm>
              <a:prstGeom prst="rect">
                <a:avLst/>
              </a:prstGeom>
              <a:noFill/>
            </p:spPr>
            <p:txBody>
              <a:bodyPr wrap="none" lIns="0" tIns="0" rIns="0" bIns="0" rtlCol="0">
                <a:spAutoFit/>
              </a:bodyPr>
              <a:lstStyle/>
              <a:p>
                <a14:m>
                  <m:oMath xmlns:m="http://schemas.openxmlformats.org/officeDocument/2006/math">
                    <m:sSubSup>
                      <m:sSubSupPr>
                        <m:ctrlPr>
                          <a:rPr lang="en-US" sz="1600" i="1" dirty="0" smtClean="0">
                            <a:latin typeface="Cambria Math" panose="02040503050406030204" pitchFamily="18" charset="0"/>
                          </a:rPr>
                        </m:ctrlPr>
                      </m:sSubSupPr>
                      <m:e>
                        <m:r>
                          <a:rPr lang="en-US" sz="1600" b="0" i="1" dirty="0" smtClean="0">
                            <a:latin typeface="Cambria Math" panose="02040503050406030204" pitchFamily="18" charset="0"/>
                          </a:rPr>
                          <m:t>𝑉</m:t>
                        </m:r>
                      </m:e>
                      <m:sub>
                        <m:r>
                          <a:rPr lang="en-US" sz="1600" i="1">
                            <a:latin typeface="Cambria Math" panose="02040503050406030204" pitchFamily="18" charset="0"/>
                          </a:rPr>
                          <m:t>𝑖</m:t>
                        </m:r>
                        <m:r>
                          <a:rPr lang="en-US" sz="1600" b="0" i="1" dirty="0" smtClean="0">
                            <a:latin typeface="Cambria Math" panose="02040503050406030204" pitchFamily="18" charset="0"/>
                          </a:rPr>
                          <m:t>+1</m:t>
                        </m:r>
                      </m:sub>
                      <m:sup>
                        <m:r>
                          <a:rPr lang="en-US" sz="1600" i="1" dirty="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dirty="0">
                            <a:latin typeface="Cambria Math" panose="02040503050406030204" pitchFamily="18" charset="0"/>
                          </a:rPr>
                        </m:ctrlPr>
                      </m:sSubSupPr>
                      <m:e>
                        <m:r>
                          <a:rPr lang="en-US" sz="1600" i="1" dirty="0">
                            <a:latin typeface="Cambria Math" panose="02040503050406030204" pitchFamily="18" charset="0"/>
                          </a:rPr>
                          <m:t>𝑉</m:t>
                        </m:r>
                      </m:e>
                      <m:sub>
                        <m:r>
                          <a:rPr lang="en-US" sz="1600" i="1">
                            <a:latin typeface="Cambria Math" panose="02040503050406030204" pitchFamily="18" charset="0"/>
                          </a:rPr>
                          <m:t>𝑖</m:t>
                        </m:r>
                      </m:sub>
                      <m:sup>
                        <m:r>
                          <a:rPr lang="en-US" sz="1600" i="1" dirty="0">
                            <a:latin typeface="Cambria Math" panose="02040503050406030204" pitchFamily="18" charset="0"/>
                          </a:rPr>
                          <m:t>2</m:t>
                        </m:r>
                      </m:sup>
                    </m:sSubSup>
                    <m:r>
                      <a:rPr lang="en-US" sz="1600" b="0" i="0" dirty="0" smtClean="0">
                        <a:latin typeface="Cambria Math" panose="02040503050406030204" pitchFamily="18" charset="0"/>
                      </a:rPr>
                      <m:t>−</m:t>
                    </m:r>
                  </m:oMath>
                </a14:m>
                <a:r>
                  <a:rPr lang="en-US" sz="1600" dirty="0"/>
                  <a:t>2</a:t>
                </a:r>
                <a14:m>
                  <m:oMath xmlns:m="http://schemas.openxmlformats.org/officeDocument/2006/math">
                    <m:d>
                      <m:dPr>
                        <m:ctrlPr>
                          <a:rPr lang="en-US" sz="1600" i="1" smtClean="0">
                            <a:latin typeface="Cambria Math" panose="02040503050406030204" pitchFamily="18" charset="0"/>
                          </a:rPr>
                        </m:ctrlPr>
                      </m:dPr>
                      <m:e>
                        <m:sSub>
                          <m:sSubPr>
                            <m:ctrlPr>
                              <a:rPr lang="en-US" sz="1600" i="1" dirty="0">
                                <a:latin typeface="Cambria Math" panose="02040503050406030204" pitchFamily="18" charset="0"/>
                              </a:rPr>
                            </m:ctrlPr>
                          </m:sSubPr>
                          <m:e>
                            <m:r>
                              <a:rPr lang="en-US" sz="1600" i="1" dirty="0">
                                <a:latin typeface="Cambria Math" panose="02040503050406030204" pitchFamily="18" charset="0"/>
                              </a:rPr>
                              <m:t>𝑟</m:t>
                            </m:r>
                          </m:e>
                          <m:sub>
                            <m:r>
                              <a:rPr lang="en-US" sz="1600" i="1">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𝑃</m:t>
                            </m:r>
                          </m:e>
                          <m:sub>
                            <m:r>
                              <a:rPr lang="en-US" sz="1600" i="1">
                                <a:latin typeface="Cambria Math" panose="02040503050406030204" pitchFamily="18" charset="0"/>
                              </a:rPr>
                              <m:t>𝑖</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𝑥</m:t>
                            </m:r>
                          </m:e>
                          <m:sub>
                            <m:r>
                              <a:rPr lang="en-US" sz="1600" i="1">
                                <a:latin typeface="Cambria Math" panose="02040503050406030204" pitchFamily="18" charset="0"/>
                              </a:rPr>
                              <m:t>𝑖</m:t>
                            </m:r>
                          </m:sub>
                        </m:sSub>
                        <m:sSub>
                          <m:sSubPr>
                            <m:ctrlPr>
                              <a:rPr lang="en-US" sz="1600" i="1" dirty="0">
                                <a:latin typeface="Cambria Math" panose="02040503050406030204" pitchFamily="18" charset="0"/>
                              </a:rPr>
                            </m:ctrlPr>
                          </m:sSubPr>
                          <m:e>
                            <m:r>
                              <a:rPr lang="en-US" sz="1600" i="1" dirty="0">
                                <a:latin typeface="Cambria Math" panose="02040503050406030204" pitchFamily="18" charset="0"/>
                              </a:rPr>
                              <m:t>𝑄</m:t>
                            </m:r>
                          </m:e>
                          <m:sub>
                            <m:r>
                              <a:rPr lang="en-US" sz="1600" i="1">
                                <a:latin typeface="Cambria Math" panose="02040503050406030204" pitchFamily="18" charset="0"/>
                              </a:rPr>
                              <m:t>𝑖</m:t>
                            </m:r>
                          </m:sub>
                        </m:sSub>
                      </m:e>
                    </m:d>
                    <m:r>
                      <a:rPr lang="en-US" sz="1600" b="0" i="0" dirty="0" smtClean="0">
                        <a:latin typeface="Cambria Math" panose="02040503050406030204" pitchFamily="18" charset="0"/>
                      </a:rPr>
                      <m:t>+</m:t>
                    </m:r>
                    <m:d>
                      <m:dPr>
                        <m:ctrlPr>
                          <a:rPr lang="en-US" sz="1600" i="1">
                            <a:latin typeface="Cambria Math" panose="02040503050406030204" pitchFamily="18" charset="0"/>
                          </a:rPr>
                        </m:ctrlPr>
                      </m:dPr>
                      <m:e>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r</m:t>
                            </m:r>
                          </m:e>
                          <m:sub>
                            <m:r>
                              <a:rPr lang="en-US" sz="1600" i="1">
                                <a:latin typeface="Cambria Math" panose="02040503050406030204" pitchFamily="18" charset="0"/>
                              </a:rPr>
                              <m:t>𝑖</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b="0" i="0" dirty="0" smtClean="0">
                                <a:latin typeface="Cambria Math" panose="02040503050406030204" pitchFamily="18" charset="0"/>
                              </a:rPr>
                              <m:t>x</m:t>
                            </m:r>
                          </m:e>
                          <m:sub>
                            <m:r>
                              <a:rPr lang="en-US" sz="1600" i="1">
                                <a:latin typeface="Cambria Math" panose="02040503050406030204" pitchFamily="18" charset="0"/>
                              </a:rPr>
                              <m:t>𝑖</m:t>
                            </m:r>
                          </m:sub>
                          <m:sup>
                            <m:r>
                              <a:rPr lang="en-US" sz="1600" i="0" dirty="0">
                                <a:latin typeface="Cambria Math" panose="02040503050406030204" pitchFamily="18" charset="0"/>
                              </a:rPr>
                              <m:t>2</m:t>
                            </m:r>
                          </m:sup>
                        </m:sSubSup>
                      </m:e>
                    </m:d>
                    <m:f>
                      <m:fPr>
                        <m:ctrlPr>
                          <a:rPr lang="en-US" sz="1600" i="1" dirty="0">
                            <a:latin typeface="Cambria Math" panose="02040503050406030204" pitchFamily="18" charset="0"/>
                          </a:rPr>
                        </m:ctrlPr>
                      </m:fPr>
                      <m:num>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P</m:t>
                            </m:r>
                          </m:e>
                          <m:sub>
                            <m:r>
                              <a:rPr lang="en-US" sz="1600" i="1">
                                <a:latin typeface="Cambria Math" panose="02040503050406030204" pitchFamily="18" charset="0"/>
                              </a:rPr>
                              <m:t>𝑖</m:t>
                            </m:r>
                          </m:sub>
                          <m:sup>
                            <m:r>
                              <a:rPr lang="en-US" sz="1600" i="0" dirty="0">
                                <a:latin typeface="Cambria Math" panose="02040503050406030204" pitchFamily="18" charset="0"/>
                              </a:rPr>
                              <m:t>2</m:t>
                            </m:r>
                          </m:sup>
                        </m:sSubSup>
                        <m:r>
                          <a:rPr lang="en-US" sz="1600" i="0" dirty="0">
                            <a:latin typeface="Cambria Math" panose="02040503050406030204" pitchFamily="18" charset="0"/>
                          </a:rPr>
                          <m:t>+</m:t>
                        </m:r>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Q</m:t>
                            </m:r>
                          </m:e>
                          <m:sub>
                            <m:r>
                              <a:rPr lang="en-US" sz="1600" i="1">
                                <a:latin typeface="Cambria Math" panose="02040503050406030204" pitchFamily="18" charset="0"/>
                              </a:rPr>
                              <m:t>𝑖</m:t>
                            </m:r>
                          </m:sub>
                          <m:sup>
                            <m:r>
                              <a:rPr lang="en-US" sz="1600" i="0" dirty="0">
                                <a:latin typeface="Cambria Math" panose="02040503050406030204" pitchFamily="18" charset="0"/>
                              </a:rPr>
                              <m:t>2</m:t>
                            </m:r>
                          </m:sup>
                        </m:sSubSup>
                      </m:num>
                      <m:den>
                        <m:sSubSup>
                          <m:sSubSupPr>
                            <m:ctrlPr>
                              <a:rPr lang="en-US" sz="1600" i="1" dirty="0">
                                <a:latin typeface="Cambria Math" panose="02040503050406030204" pitchFamily="18" charset="0"/>
                              </a:rPr>
                            </m:ctrlPr>
                          </m:sSubSupPr>
                          <m:e>
                            <m:r>
                              <m:rPr>
                                <m:sty m:val="p"/>
                              </m:rPr>
                              <a:rPr lang="en-US" sz="1600" i="0" dirty="0">
                                <a:latin typeface="Cambria Math" panose="02040503050406030204" pitchFamily="18" charset="0"/>
                              </a:rPr>
                              <m:t>V</m:t>
                            </m:r>
                          </m:e>
                          <m:sub>
                            <m:r>
                              <a:rPr lang="en-US" sz="1600" i="1">
                                <a:latin typeface="Cambria Math" panose="02040503050406030204" pitchFamily="18" charset="0"/>
                              </a:rPr>
                              <m:t>𝑖</m:t>
                            </m:r>
                          </m:sub>
                          <m:sup>
                            <m:r>
                              <a:rPr lang="en-US" sz="1600" i="0" dirty="0">
                                <a:latin typeface="Cambria Math" panose="02040503050406030204" pitchFamily="18" charset="0"/>
                              </a:rPr>
                              <m:t>2</m:t>
                            </m:r>
                          </m:sup>
                        </m:sSubSup>
                      </m:den>
                    </m:f>
                  </m:oMath>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800" y="4228166"/>
                <a:ext cx="3840860" cy="446789"/>
              </a:xfrm>
              <a:prstGeom prst="rect">
                <a:avLst/>
              </a:prstGeom>
              <a:blipFill>
                <a:blip r:embed="rId4"/>
                <a:stretch>
                  <a:fillRect l="-1746" b="-9589"/>
                </a:stretch>
              </a:blipFill>
            </p:spPr>
            <p:txBody>
              <a:bodyPr/>
              <a:lstStyle/>
              <a:p>
                <a:r>
                  <a:rPr lang="en-US">
                    <a:noFill/>
                  </a:rPr>
                  <a:t> </a:t>
                </a:r>
              </a:p>
            </p:txBody>
          </p:sp>
        </mc:Fallback>
      </mc:AlternateContent>
    </p:spTree>
    <p:extLst>
      <p:ext uri="{BB962C8B-B14F-4D97-AF65-F5344CB8AC3E}">
        <p14:creationId xmlns:p14="http://schemas.microsoft.com/office/powerpoint/2010/main" val="277839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a:extLst>
              <a:ext uri="{FF2B5EF4-FFF2-40B4-BE49-F238E27FC236}">
                <a16:creationId xmlns:a16="http://schemas.microsoft.com/office/drawing/2014/main" id="{5388AD28-1228-AB4F-A720-EB7058127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76EEC2F-DB28-9C46-95CD-FCEB5A5A54A6}" type="slidenum">
              <a:rPr lang="en-US" altLang="en-US" sz="900">
                <a:solidFill>
                  <a:srgbClr val="898989"/>
                </a:solidFill>
                <a:latin typeface="Times New Roman" panose="02020603050405020304" pitchFamily="18" charset="0"/>
                <a:cs typeface="Times New Roman" panose="02020603050405020304" pitchFamily="18" charset="0"/>
              </a:rPr>
              <a:pPr>
                <a:spcBef>
                  <a:spcPct val="0"/>
                </a:spcBef>
                <a:buFontTx/>
                <a:buNone/>
              </a:pPr>
              <a:t>50</a:t>
            </a:fld>
            <a:endParaRPr lang="en-US" altLang="en-US" sz="900">
              <a:solidFill>
                <a:srgbClr val="898989"/>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13274BA-A809-A649-88C7-68A981A969C0}"/>
              </a:ext>
            </a:extLst>
          </p:cNvPr>
          <p:cNvSpPr>
            <a:spLocks noGrp="1"/>
          </p:cNvSpPr>
          <p:nvPr>
            <p:ph type="title"/>
          </p:nvPr>
        </p:nvSpPr>
        <p:spPr>
          <a:xfrm>
            <a:off x="8238" y="37782"/>
            <a:ext cx="9080597" cy="498454"/>
          </a:xfrm>
        </p:spPr>
        <p:txBody>
          <a:bodyPr>
            <a:noAutofit/>
          </a:bodyPr>
          <a:lstStyle/>
          <a:p>
            <a:r>
              <a:rPr lang="en-US" altLang="zh-CN" sz="2400" dirty="0">
                <a:solidFill>
                  <a:srgbClr val="C00000"/>
                </a:solidFill>
                <a:latin typeface="Times New Roman" panose="02020603050405020304" pitchFamily="18" charset="0"/>
                <a:cs typeface="Times New Roman" panose="02020603050405020304" pitchFamily="18" charset="0"/>
              </a:rPr>
              <a:t>Numerical Results: IEEE 123-bus System </a:t>
            </a:r>
            <a:endParaRPr lang="en-US" sz="2400" dirty="0">
              <a:latin typeface="Times New Roman" panose="02020603050405020304" pitchFamily="18" charset="0"/>
              <a:cs typeface="Times New Roman" panose="02020603050405020304" pitchFamily="18" charset="0"/>
            </a:endParaRPr>
          </a:p>
        </p:txBody>
      </p:sp>
      <p:sp>
        <p:nvSpPr>
          <p:cNvPr id="10" name="Slide Number Placeholder 3"/>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50</a:t>
            </a:fld>
            <a:endParaRPr lang="en-US" altLang="en-US" sz="900">
              <a:latin typeface="Times New Roman" panose="02020603050405020304" pitchFamily="18" charset="0"/>
              <a:cs typeface="Times New Roman" panose="02020603050405020304" pitchFamily="18" charset="0"/>
            </a:endParaRPr>
          </a:p>
        </p:txBody>
      </p:sp>
      <p:sp>
        <p:nvSpPr>
          <p:cNvPr id="13" name="Slide Number Placeholder 3">
            <a:extLst>
              <a:ext uri="{FF2B5EF4-FFF2-40B4-BE49-F238E27FC236}">
                <a16:creationId xmlns:a16="http://schemas.microsoft.com/office/drawing/2014/main" id="{E0A905BA-BA78-42F0-B88A-EDD886274E9A}"/>
              </a:ext>
            </a:extLst>
          </p:cNvPr>
          <p:cNvSpPr txBox="1">
            <a:spLocks/>
          </p:cNvSpPr>
          <p:nvPr/>
        </p:nvSpPr>
        <p:spPr>
          <a:xfrm>
            <a:off x="5412581" y="5647135"/>
            <a:ext cx="1428750" cy="342900"/>
          </a:xfrm>
          <a:prstGeom prst="rect">
            <a:avLst/>
          </a:prstGeom>
          <a:noFill/>
          <a:ln w="9525">
            <a:noFill/>
            <a:miter lim="800000"/>
            <a:headEnd/>
            <a:tailEnd/>
          </a:ln>
        </p:spPr>
        <p:txBody>
          <a:bodyPr vert="horz" wrap="square" lIns="68580" tIns="34290" rIns="68580" bIns="34290" numCol="1" rtlCol="0" anchor="b" anchorCtr="0" compatLnSpc="1">
            <a:prstTxWarp prst="textNoShape">
              <a:avLst/>
            </a:prstTxWarp>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49A7A-D624-4158-B356-D91F6A08BB6C}" type="slidenum">
              <a:rPr lang="en-US" altLang="en-US" sz="900">
                <a:latin typeface="Times New Roman" panose="02020603050405020304" pitchFamily="18" charset="0"/>
                <a:cs typeface="Times New Roman" panose="02020603050405020304" pitchFamily="18" charset="0"/>
              </a:rPr>
              <a:pPr/>
              <a:t>50</a:t>
            </a:fld>
            <a:endParaRPr lang="en-US" altLang="en-US" sz="900"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42698" y="884406"/>
            <a:ext cx="6457950" cy="424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Times New Roman" panose="02020603050405020304" pitchFamily="18" charset="0"/>
              <a:cs typeface="Times New Roman" panose="02020603050405020304" pitchFamily="18" charset="0"/>
            </a:endParaRPr>
          </a:p>
        </p:txBody>
      </p:sp>
      <p:sp>
        <p:nvSpPr>
          <p:cNvPr id="20" name="Rectangle 19"/>
          <p:cNvSpPr/>
          <p:nvPr/>
        </p:nvSpPr>
        <p:spPr>
          <a:xfrm>
            <a:off x="1143000" y="5005874"/>
            <a:ext cx="3429000" cy="577081"/>
          </a:xfrm>
          <a:prstGeom prst="rect">
            <a:avLst/>
          </a:prstGeom>
        </p:spPr>
        <p:txBody>
          <a:bodyPr>
            <a:spAutoFit/>
          </a:bodyPr>
          <a:lstStyle/>
          <a:p>
            <a:r>
              <a:rPr lang="en-US" sz="1050" i="1" dirty="0">
                <a:latin typeface="Times New Roman" panose="02020603050405020304" pitchFamily="18" charset="0"/>
                <a:cs typeface="Times New Roman" panose="02020603050405020304" pitchFamily="18" charset="0"/>
              </a:rPr>
              <a:t>* Different ZIP factors: ZIP1, ZIP2 and ZIP3</a:t>
            </a:r>
          </a:p>
          <a:p>
            <a:r>
              <a:rPr lang="en-US" sz="1050" i="1" dirty="0">
                <a:latin typeface="Times New Roman" panose="02020603050405020304" pitchFamily="18" charset="0"/>
                <a:cs typeface="Times New Roman" panose="02020603050405020304" pitchFamily="18" charset="0"/>
              </a:rPr>
              <a:t>* Different weight factors: Opt.1, Opt.2, Opt.3, Opt.4 and Opt.5</a:t>
            </a:r>
          </a:p>
        </p:txBody>
      </p:sp>
      <p:pic>
        <p:nvPicPr>
          <p:cNvPr id="3" name="Picture 2"/>
          <p:cNvPicPr>
            <a:picLocks noChangeAspect="1"/>
          </p:cNvPicPr>
          <p:nvPr/>
        </p:nvPicPr>
        <p:blipFill rotWithShape="1">
          <a:blip r:embed="rId2"/>
          <a:srcRect t="17055"/>
          <a:stretch/>
        </p:blipFill>
        <p:spPr>
          <a:xfrm>
            <a:off x="293994" y="1295400"/>
            <a:ext cx="4821171" cy="3691939"/>
          </a:xfrm>
          <a:prstGeom prst="rect">
            <a:avLst/>
          </a:prstGeom>
        </p:spPr>
      </p:pic>
      <p:sp>
        <p:nvSpPr>
          <p:cNvPr id="11" name="Rectangle 10"/>
          <p:cNvSpPr/>
          <p:nvPr/>
        </p:nvSpPr>
        <p:spPr>
          <a:xfrm>
            <a:off x="762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[9] </a:t>
            </a:r>
            <a:r>
              <a:rPr lang="en-US" sz="1000" dirty="0"/>
              <a:t>Q. Zhang, K. </a:t>
            </a:r>
            <a:r>
              <a:rPr lang="en-US" sz="1000" dirty="0" err="1"/>
              <a:t>Dehghanpour</a:t>
            </a:r>
            <a:r>
              <a:rPr lang="en-US" sz="1000" dirty="0"/>
              <a:t> and Z. Wang, "Distributed CVR in Unbalanced Distribution Systems With PV Penetration," in </a:t>
            </a:r>
            <a:r>
              <a:rPr lang="en-US" sz="1000" i="1" dirty="0"/>
              <a:t>IEEE Transactions on Smart Grid</a:t>
            </a:r>
            <a:r>
              <a:rPr lang="en-US" sz="1000" dirty="0"/>
              <a:t>, vol. 10, no. 5, pp. 5308-5319, Sept. 2019.</a:t>
            </a:r>
            <a:endParaRPr lang="en-US" sz="1000" dirty="0">
              <a:latin typeface="Times" panose="02020603050405020304" pitchFamily="18" charset="0"/>
              <a:cs typeface="Times" panose="02020603050405020304" pitchFamily="18" charset="0"/>
            </a:endParaRPr>
          </a:p>
        </p:txBody>
      </p:sp>
      <p:sp>
        <p:nvSpPr>
          <p:cNvPr id="12" name="TextBox 11"/>
          <p:cNvSpPr txBox="1"/>
          <p:nvPr/>
        </p:nvSpPr>
        <p:spPr>
          <a:xfrm>
            <a:off x="574351" y="711506"/>
            <a:ext cx="4454849" cy="430887"/>
          </a:xfrm>
          <a:prstGeom prst="rect">
            <a:avLst/>
          </a:prstGeom>
          <a:noFill/>
        </p:spPr>
        <p:txBody>
          <a:bodyPr wrap="square" rtlCol="0">
            <a:spAutoFit/>
          </a:bodyPr>
          <a:lstStyle/>
          <a:p>
            <a:r>
              <a:rPr lang="en-US" sz="1100" dirty="0"/>
              <a:t>Table IV Summary of system loss, load and total energy reduction with different ZIP coefficients and weight factor (IEEE 123-bus system) [9]</a:t>
            </a:r>
          </a:p>
        </p:txBody>
      </p:sp>
      <p:sp>
        <p:nvSpPr>
          <p:cNvPr id="14" name="Rectangle 13"/>
          <p:cNvSpPr/>
          <p:nvPr/>
        </p:nvSpPr>
        <p:spPr>
          <a:xfrm>
            <a:off x="4821975" y="747415"/>
            <a:ext cx="4260682" cy="2554545"/>
          </a:xfrm>
          <a:prstGeom prst="rect">
            <a:avLst/>
          </a:prstGeom>
        </p:spPr>
        <p:txBody>
          <a:bodyPr wrap="square">
            <a:spAutoFit/>
          </a:bodyPr>
          <a:lstStyle/>
          <a:p>
            <a:pPr algn="just"/>
            <a:endParaRPr lang="en-US" sz="2000" dirty="0"/>
          </a:p>
          <a:p>
            <a:pPr marL="342900" indent="-342900" algn="just">
              <a:buFont typeface="Arial" panose="020B0604020202020204" pitchFamily="34" charset="0"/>
              <a:buChar char="•"/>
            </a:pPr>
            <a:r>
              <a:rPr lang="en-US" sz="2000" dirty="0"/>
              <a:t>The conclusions drawn in Table. III regarding the tradeoff between voltage magnitude optimization and network loss reduction under different ZIP characteristics are again verified for the larger IEEE 123-bus test system</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357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51</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Heuristic methods</a:t>
            </a:r>
          </a:p>
        </p:txBody>
      </p:sp>
      <p:sp>
        <p:nvSpPr>
          <p:cNvPr id="10" name="Rectangle 9"/>
          <p:cNvSpPr/>
          <p:nvPr/>
        </p:nvSpPr>
        <p:spPr>
          <a:xfrm>
            <a:off x="109151" y="533400"/>
            <a:ext cx="8610600" cy="5016758"/>
          </a:xfrm>
          <a:prstGeom prst="rect">
            <a:avLst/>
          </a:prstGeom>
        </p:spPr>
        <p:txBody>
          <a:bodyPr wrap="square">
            <a:spAutoFit/>
          </a:bodyPr>
          <a:lstStyle/>
          <a:p>
            <a:pPr algn="just"/>
            <a:r>
              <a:rPr lang="en-US" sz="2000" dirty="0"/>
              <a:t>In some cases, conventional optimization and distributed optimization methods are developed with some theoretical assumptions, such as convexity, differentiability and continuity, which may not be suitable for the actual OPF [12]. </a:t>
            </a:r>
          </a:p>
          <a:p>
            <a:pPr algn="just"/>
            <a:endParaRPr lang="en-US" sz="2000" dirty="0"/>
          </a:p>
          <a:p>
            <a:pPr algn="just"/>
            <a:r>
              <a:rPr lang="en-US" sz="2000" dirty="0"/>
              <a:t>Therefore, heuristic methods have been widely used for solving OPF due to their properties like robustness, flexibility and converging global optimum (near global optimum).</a:t>
            </a:r>
          </a:p>
          <a:p>
            <a:pPr marL="800100" lvl="1" indent="-342900" algn="just">
              <a:buFont typeface="Arial" panose="020B0604020202020204" pitchFamily="34" charset="0"/>
              <a:buChar char="•"/>
            </a:pPr>
            <a:r>
              <a:rPr lang="en-US" sz="2000" dirty="0"/>
              <a:t>Genetic algorithm</a:t>
            </a:r>
          </a:p>
          <a:p>
            <a:pPr lvl="1" algn="just"/>
            <a:r>
              <a:rPr lang="en-US" sz="2000" dirty="0"/>
              <a:t>GA creates a new population using gene of individuals belong to previous population. The individuals which have the best fitness degree are selected and new individuals are generated.</a:t>
            </a:r>
          </a:p>
          <a:p>
            <a:pPr lvl="1" algn="just"/>
            <a:endParaRPr lang="en-US" sz="2000" dirty="0"/>
          </a:p>
          <a:p>
            <a:pPr marL="800100" lvl="1" indent="-342900" algn="just">
              <a:buFont typeface="Arial" panose="020B0604020202020204" pitchFamily="34" charset="0"/>
              <a:buChar char="•"/>
            </a:pPr>
            <a:r>
              <a:rPr lang="en-US" sz="2000" dirty="0"/>
              <a:t>Particle swarm optimization  </a:t>
            </a:r>
          </a:p>
          <a:p>
            <a:pPr lvl="1" algn="just"/>
            <a:r>
              <a:rPr lang="en-US" sz="2000" dirty="0"/>
              <a:t>Food searching of birds in the space is similar to searching solution for a problem. Each individual solution is called a particle in searching space; it corresponds to a bird in the swarm. </a:t>
            </a:r>
          </a:p>
        </p:txBody>
      </p:sp>
      <p:sp>
        <p:nvSpPr>
          <p:cNvPr id="2" name="Rectangle 1"/>
          <p:cNvSpPr/>
          <p:nvPr/>
        </p:nvSpPr>
        <p:spPr>
          <a:xfrm>
            <a:off x="1524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[12] M. </a:t>
            </a:r>
            <a:r>
              <a:rPr lang="en-US" sz="1000" dirty="0" err="1">
                <a:solidFill>
                  <a:srgbClr val="222222"/>
                </a:solidFill>
                <a:latin typeface="Times" panose="02020603050405020304" pitchFamily="18" charset="0"/>
                <a:cs typeface="Times" panose="02020603050405020304" pitchFamily="18" charset="0"/>
              </a:rPr>
              <a:t>Niu</a:t>
            </a:r>
            <a:r>
              <a:rPr lang="en-US" sz="1000" dirty="0">
                <a:solidFill>
                  <a:srgbClr val="222222"/>
                </a:solidFill>
                <a:latin typeface="Times" panose="02020603050405020304" pitchFamily="18" charset="0"/>
                <a:cs typeface="Times" panose="02020603050405020304" pitchFamily="18" charset="0"/>
              </a:rPr>
              <a:t>, C. Wan and Z. Xu, “A review on applications of heuristic optimization algorithms for optimal power flow in modern power systems”, in Journal of Modern Power systems and Clean Energy, volume 2, issue 4, pp 289-297, Dec. 2014. </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18097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52</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Heuristic methods</a:t>
            </a:r>
          </a:p>
        </p:txBody>
      </p:sp>
      <p:sp>
        <p:nvSpPr>
          <p:cNvPr id="10" name="Rectangle 9"/>
          <p:cNvSpPr/>
          <p:nvPr/>
        </p:nvSpPr>
        <p:spPr>
          <a:xfrm>
            <a:off x="228600" y="691978"/>
            <a:ext cx="8610600" cy="4093428"/>
          </a:xfrm>
          <a:prstGeom prst="rect">
            <a:avLst/>
          </a:prstGeom>
        </p:spPr>
        <p:txBody>
          <a:bodyPr wrap="square">
            <a:spAutoFit/>
          </a:bodyPr>
          <a:lstStyle/>
          <a:p>
            <a:pPr algn="just"/>
            <a:r>
              <a:rPr lang="en-US" sz="2000" dirty="0"/>
              <a:t>Advantages:</a:t>
            </a:r>
          </a:p>
          <a:p>
            <a:pPr marL="742950" lvl="1" indent="-285750" algn="just">
              <a:buFont typeface="Arial" panose="020B0604020202020204" pitchFamily="34" charset="0"/>
              <a:buChar char="•"/>
            </a:pPr>
            <a:r>
              <a:rPr lang="en-US" sz="2000" dirty="0"/>
              <a:t>It will always give you a not so bad solution. </a:t>
            </a:r>
          </a:p>
          <a:p>
            <a:pPr marL="742950" lvl="1" indent="-285750" algn="just">
              <a:buFont typeface="Arial" panose="020B0604020202020204" pitchFamily="34" charset="0"/>
              <a:buChar char="•"/>
            </a:pPr>
            <a:r>
              <a:rPr lang="en-US" sz="2000" dirty="0"/>
              <a:t>It is a derivative-free technique. </a:t>
            </a:r>
          </a:p>
          <a:p>
            <a:pPr marL="742950" lvl="1" indent="-285750" algn="just">
              <a:buFont typeface="Arial" panose="020B0604020202020204" pitchFamily="34" charset="0"/>
              <a:buChar char="•"/>
            </a:pPr>
            <a:r>
              <a:rPr lang="en-US" sz="2000" dirty="0"/>
              <a:t>It is less sensitivity to the nature of the objective function compared to the conventional mathematical approaches. </a:t>
            </a:r>
          </a:p>
          <a:p>
            <a:pPr algn="just"/>
            <a:r>
              <a:rPr lang="en-US" sz="2000" dirty="0"/>
              <a:t>Disadvantages:</a:t>
            </a:r>
          </a:p>
          <a:p>
            <a:pPr marL="742950" lvl="1" indent="-285750" algn="just">
              <a:buFont typeface="Arial" panose="020B0604020202020204" pitchFamily="34" charset="0"/>
              <a:buChar char="•"/>
            </a:pPr>
            <a:r>
              <a:rPr lang="en-US" sz="2000" dirty="0"/>
              <a:t>It lacks somewhat a solid mathematical foundation for analysis to be overcome in the future development of relevant theories. </a:t>
            </a:r>
          </a:p>
          <a:p>
            <a:pPr marL="742950" lvl="1" indent="-285750" algn="just">
              <a:buFont typeface="Arial" panose="020B0604020202020204" pitchFamily="34" charset="0"/>
              <a:buChar char="•"/>
            </a:pPr>
            <a:r>
              <a:rPr lang="en-US" sz="2000" dirty="0"/>
              <a:t>It requires relatively a longer computation time than conventional optimization methods. </a:t>
            </a:r>
          </a:p>
          <a:p>
            <a:pPr marL="742950" lvl="1" indent="-285750" algn="just">
              <a:buFont typeface="Arial" panose="020B0604020202020204" pitchFamily="34" charset="0"/>
              <a:buChar char="•"/>
            </a:pPr>
            <a:r>
              <a:rPr lang="en-US" sz="2000" dirty="0"/>
              <a:t>The dependency on initial point and parameters</a:t>
            </a:r>
          </a:p>
          <a:p>
            <a:pPr marL="742950" lvl="1" indent="-285750" algn="just">
              <a:buFont typeface="Arial" panose="020B0604020202020204" pitchFamily="34" charset="0"/>
              <a:buChar char="•"/>
            </a:pPr>
            <a:r>
              <a:rPr lang="en-US" sz="2000" dirty="0"/>
              <a:t>Difficulty in finding optimal design parameters</a:t>
            </a:r>
          </a:p>
          <a:p>
            <a:pPr marL="742950" lvl="1" indent="-285750" algn="just">
              <a:buFont typeface="Arial" panose="020B0604020202020204" pitchFamily="34" charset="0"/>
              <a:buChar char="•"/>
            </a:pPr>
            <a:r>
              <a:rPr lang="en-US" sz="2000" dirty="0"/>
              <a:t>Stochastic characteristic of the final outputs</a:t>
            </a:r>
          </a:p>
        </p:txBody>
      </p:sp>
      <p:sp>
        <p:nvSpPr>
          <p:cNvPr id="2" name="Rectangle 1"/>
          <p:cNvSpPr/>
          <p:nvPr/>
        </p:nvSpPr>
        <p:spPr>
          <a:xfrm>
            <a:off x="152400" y="5680015"/>
            <a:ext cx="8763000" cy="400110"/>
          </a:xfrm>
          <a:prstGeom prst="rect">
            <a:avLst/>
          </a:prstGeom>
        </p:spPr>
        <p:txBody>
          <a:bodyPr wrap="square">
            <a:spAutoFit/>
          </a:bodyPr>
          <a:lstStyle/>
          <a:p>
            <a:pPr algn="just"/>
            <a:r>
              <a:rPr lang="en-US" sz="1000" dirty="0">
                <a:solidFill>
                  <a:srgbClr val="222222"/>
                </a:solidFill>
                <a:latin typeface="Times" panose="02020603050405020304" pitchFamily="18" charset="0"/>
                <a:cs typeface="Times" panose="02020603050405020304" pitchFamily="18" charset="0"/>
              </a:rPr>
              <a:t>[13] </a:t>
            </a:r>
            <a:r>
              <a:rPr lang="en-US" sz="1000" dirty="0"/>
              <a:t>K. Y. Lee and J. Park, "Application of Particle Swarm Optimization to Economic Dispatch Problem: Advantages and Disadvantages," </a:t>
            </a:r>
            <a:r>
              <a:rPr lang="en-US" sz="1000" i="1" dirty="0"/>
              <a:t>2006 IEEE PES Power Systems Conference and Exposition</a:t>
            </a:r>
            <a:r>
              <a:rPr lang="en-US" sz="1000" dirty="0"/>
              <a:t>, Atlanta, GA, 2006, pp. 188-192.</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01104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References</a:t>
            </a:r>
          </a:p>
        </p:txBody>
      </p:sp>
      <p:sp>
        <p:nvSpPr>
          <p:cNvPr id="11" name="Rectangle 10"/>
          <p:cNvSpPr/>
          <p:nvPr/>
        </p:nvSpPr>
        <p:spPr>
          <a:xfrm>
            <a:off x="152400" y="481914"/>
            <a:ext cx="8887761" cy="6463308"/>
          </a:xfrm>
          <a:prstGeom prst="rect">
            <a:avLst/>
          </a:prstGeom>
        </p:spPr>
        <p:txBody>
          <a:bodyPr wrap="square">
            <a:spAutoFit/>
          </a:bodyPr>
          <a:lstStyle/>
          <a:p>
            <a:r>
              <a:rPr lang="en-US" sz="1400" dirty="0">
                <a:solidFill>
                  <a:srgbClr val="222222"/>
                </a:solidFill>
                <a:latin typeface="Times" panose="02020603050405020304" pitchFamily="18" charset="0"/>
                <a:cs typeface="Times" panose="02020603050405020304" pitchFamily="18" charset="0"/>
              </a:rPr>
              <a:t>[1] </a:t>
            </a:r>
            <a:r>
              <a:rPr lang="fr-FR" sz="1400" dirty="0"/>
              <a:t>Carpentier, J. "Contribution a l’</a:t>
            </a:r>
            <a:r>
              <a:rPr lang="fr-FR" sz="1400" dirty="0" err="1"/>
              <a:t>etude</a:t>
            </a:r>
            <a:r>
              <a:rPr lang="fr-FR" sz="1400" dirty="0"/>
              <a:t> du dispatching </a:t>
            </a:r>
            <a:r>
              <a:rPr lang="fr-FR" sz="1400" dirty="0" err="1"/>
              <a:t>economique</a:t>
            </a:r>
            <a:r>
              <a:rPr lang="fr-FR" sz="1400" dirty="0"/>
              <a:t>." </a:t>
            </a:r>
            <a:r>
              <a:rPr lang="fr-FR" sz="1400" i="1" dirty="0"/>
              <a:t>Bulletin de la </a:t>
            </a:r>
            <a:r>
              <a:rPr lang="fr-FR" sz="1400" i="1" dirty="0" err="1"/>
              <a:t>Societe</a:t>
            </a:r>
            <a:r>
              <a:rPr lang="fr-FR" sz="1400" i="1" dirty="0"/>
              <a:t> </a:t>
            </a:r>
            <a:r>
              <a:rPr lang="fr-FR" sz="1400" i="1" dirty="0" err="1"/>
              <a:t>Francaise</a:t>
            </a:r>
            <a:r>
              <a:rPr lang="fr-FR" sz="1400" i="1" dirty="0"/>
              <a:t> des Electriciens</a:t>
            </a:r>
            <a:r>
              <a:rPr lang="fr-FR" sz="1400" dirty="0"/>
              <a:t>3.1 (1962): 431-447.</a:t>
            </a:r>
          </a:p>
          <a:p>
            <a:r>
              <a:rPr lang="en-US" sz="1400" dirty="0">
                <a:solidFill>
                  <a:srgbClr val="222222"/>
                </a:solidFill>
                <a:latin typeface="Times" panose="02020603050405020304" pitchFamily="18" charset="0"/>
                <a:cs typeface="Times" panose="02020603050405020304" pitchFamily="18" charset="0"/>
              </a:rPr>
              <a:t>[2] Abdi, </a:t>
            </a:r>
            <a:r>
              <a:rPr lang="en-US" sz="1400" dirty="0" err="1">
                <a:solidFill>
                  <a:srgbClr val="222222"/>
                </a:solidFill>
                <a:latin typeface="Times" panose="02020603050405020304" pitchFamily="18" charset="0"/>
                <a:cs typeface="Times" panose="02020603050405020304" pitchFamily="18" charset="0"/>
              </a:rPr>
              <a:t>Hamdi</a:t>
            </a:r>
            <a:r>
              <a:rPr lang="en-US" sz="1400" dirty="0">
                <a:solidFill>
                  <a:srgbClr val="222222"/>
                </a:solidFill>
                <a:latin typeface="Times" panose="02020603050405020304" pitchFamily="18" charset="0"/>
                <a:cs typeface="Times" panose="02020603050405020304" pitchFamily="18" charset="0"/>
              </a:rPr>
              <a:t>, </a:t>
            </a:r>
            <a:r>
              <a:rPr lang="en-US" sz="1400" dirty="0" err="1">
                <a:solidFill>
                  <a:srgbClr val="222222"/>
                </a:solidFill>
                <a:latin typeface="Times" panose="02020603050405020304" pitchFamily="18" charset="0"/>
                <a:cs typeface="Times" panose="02020603050405020304" pitchFamily="18" charset="0"/>
              </a:rPr>
              <a:t>Soheil</a:t>
            </a:r>
            <a:r>
              <a:rPr lang="en-US" sz="1400" dirty="0">
                <a:solidFill>
                  <a:srgbClr val="222222"/>
                </a:solidFill>
                <a:latin typeface="Times" panose="02020603050405020304" pitchFamily="18" charset="0"/>
                <a:cs typeface="Times" panose="02020603050405020304" pitchFamily="18" charset="0"/>
              </a:rPr>
              <a:t> </a:t>
            </a:r>
            <a:r>
              <a:rPr lang="en-US" sz="1400" dirty="0" err="1">
                <a:solidFill>
                  <a:srgbClr val="222222"/>
                </a:solidFill>
                <a:latin typeface="Times" panose="02020603050405020304" pitchFamily="18" charset="0"/>
                <a:cs typeface="Times" panose="02020603050405020304" pitchFamily="18" charset="0"/>
              </a:rPr>
              <a:t>Derafshi</a:t>
            </a:r>
            <a:r>
              <a:rPr lang="en-US" sz="1400" dirty="0">
                <a:solidFill>
                  <a:srgbClr val="222222"/>
                </a:solidFill>
                <a:latin typeface="Times" panose="02020603050405020304" pitchFamily="18" charset="0"/>
                <a:cs typeface="Times" panose="02020603050405020304" pitchFamily="18" charset="0"/>
              </a:rPr>
              <a:t> </a:t>
            </a:r>
            <a:r>
              <a:rPr lang="en-US" sz="1400" dirty="0" err="1">
                <a:solidFill>
                  <a:srgbClr val="222222"/>
                </a:solidFill>
                <a:latin typeface="Times" panose="02020603050405020304" pitchFamily="18" charset="0"/>
                <a:cs typeface="Times" panose="02020603050405020304" pitchFamily="18" charset="0"/>
              </a:rPr>
              <a:t>Beigvand</a:t>
            </a:r>
            <a:r>
              <a:rPr lang="en-US" sz="14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400" i="1" dirty="0">
                <a:solidFill>
                  <a:srgbClr val="222222"/>
                </a:solidFill>
                <a:latin typeface="Times" panose="02020603050405020304" pitchFamily="18" charset="0"/>
                <a:cs typeface="Times" panose="02020603050405020304" pitchFamily="18" charset="0"/>
              </a:rPr>
              <a:t>Renewable and Sustainable Energy Reviews</a:t>
            </a:r>
            <a:r>
              <a:rPr lang="en-US" sz="1400" dirty="0">
                <a:solidFill>
                  <a:srgbClr val="222222"/>
                </a:solidFill>
                <a:latin typeface="Times" panose="02020603050405020304" pitchFamily="18" charset="0"/>
                <a:cs typeface="Times" panose="02020603050405020304" pitchFamily="18" charset="0"/>
              </a:rPr>
              <a:t> 71 (2017): 742-766.</a:t>
            </a:r>
          </a:p>
          <a:p>
            <a:r>
              <a:rPr lang="en-US" sz="1400" dirty="0">
                <a:solidFill>
                  <a:srgbClr val="222222"/>
                </a:solidFill>
                <a:latin typeface="Times" panose="02020603050405020304" pitchFamily="18" charset="0"/>
                <a:cs typeface="Times" panose="02020603050405020304" pitchFamily="18" charset="0"/>
              </a:rPr>
              <a:t>[3] </a:t>
            </a:r>
            <a:r>
              <a:rPr lang="en-US" sz="1400" dirty="0" err="1"/>
              <a:t>Gan</a:t>
            </a:r>
            <a:r>
              <a:rPr lang="en-US" sz="1400" dirty="0"/>
              <a:t>, </a:t>
            </a:r>
            <a:r>
              <a:rPr lang="en-US" sz="1400" dirty="0" err="1"/>
              <a:t>Lingwen</a:t>
            </a:r>
            <a:r>
              <a:rPr lang="en-US" sz="1400" dirty="0"/>
              <a:t>, et al. "Optimal power flow in tree networks." </a:t>
            </a:r>
            <a:r>
              <a:rPr lang="en-US" sz="1400" i="1" dirty="0"/>
              <a:t>52nd IEEE Conference on Decision and Control</a:t>
            </a:r>
            <a:r>
              <a:rPr lang="en-US" sz="1400" dirty="0"/>
              <a:t>. IEEE, 2013</a:t>
            </a:r>
            <a:r>
              <a:rPr lang="en-US" sz="1400" dirty="0">
                <a:solidFill>
                  <a:srgbClr val="222222"/>
                </a:solidFill>
                <a:latin typeface="Times" panose="02020603050405020304" pitchFamily="18" charset="0"/>
                <a:cs typeface="Times" panose="02020603050405020304" pitchFamily="18" charset="0"/>
              </a:rPr>
              <a:t>.</a:t>
            </a:r>
            <a:endParaRPr lang="en-US" sz="1400" dirty="0"/>
          </a:p>
          <a:p>
            <a:r>
              <a:rPr lang="en-US" sz="1400" dirty="0"/>
              <a:t>[4] Bai, Xiaoqing, et al. "Semidefinite programming for optimal power flow problems." </a:t>
            </a:r>
            <a:r>
              <a:rPr lang="en-US" sz="1400" i="1" dirty="0"/>
              <a:t>International Journal of Electrical Power &amp; Energy Systems</a:t>
            </a:r>
            <a:r>
              <a:rPr lang="en-US" sz="1400" dirty="0"/>
              <a:t> 30.6-7 (2008): 383-392.</a:t>
            </a:r>
          </a:p>
          <a:p>
            <a:r>
              <a:rPr lang="en-US" sz="1400" dirty="0"/>
              <a:t>[5] Zhao, </a:t>
            </a:r>
            <a:r>
              <a:rPr lang="en-US" sz="1400" dirty="0" err="1"/>
              <a:t>Changhong</a:t>
            </a:r>
            <a:r>
              <a:rPr lang="en-US" sz="1400" dirty="0"/>
              <a:t>, Emiliano </a:t>
            </a:r>
            <a:r>
              <a:rPr lang="en-US" sz="1400" dirty="0" err="1"/>
              <a:t>Dall’Anese</a:t>
            </a:r>
            <a:r>
              <a:rPr lang="en-US" sz="1400" dirty="0"/>
              <a:t>, and Steven H. Low. "Convex relaxation of OPF in multiphase radial networks with delta connection." </a:t>
            </a:r>
            <a:r>
              <a:rPr lang="en-US" sz="1400" i="1" dirty="0"/>
              <a:t>Proc. of Bulk Power Systems Dynamics and Control Symposium</a:t>
            </a:r>
            <a:r>
              <a:rPr lang="en-US" sz="1400" dirty="0"/>
              <a:t>. 2017.</a:t>
            </a:r>
            <a:endParaRPr lang="en-US" sz="1400" dirty="0">
              <a:solidFill>
                <a:srgbClr val="222222"/>
              </a:solidFill>
              <a:latin typeface="Times" panose="02020603050405020304" pitchFamily="18" charset="0"/>
              <a:cs typeface="Times" panose="02020603050405020304" pitchFamily="18" charset="0"/>
            </a:endParaRPr>
          </a:p>
          <a:p>
            <a:r>
              <a:rPr lang="en-US" sz="1400" dirty="0">
                <a:solidFill>
                  <a:srgbClr val="222222"/>
                </a:solidFill>
                <a:latin typeface="Times" panose="02020603050405020304" pitchFamily="18" charset="0"/>
                <a:cs typeface="Times" panose="02020603050405020304" pitchFamily="18" charset="0"/>
              </a:rPr>
              <a:t>[6] An Introduction to GAMS [online]: </a:t>
            </a:r>
            <a:r>
              <a:rPr lang="en-US" sz="1400" dirty="0">
                <a:hlinkClick r:id="rId3"/>
              </a:rPr>
              <a:t>https://www.gams.com/products/introduction/</a:t>
            </a:r>
            <a:endParaRPr lang="en-US" sz="1400" dirty="0">
              <a:solidFill>
                <a:srgbClr val="222222"/>
              </a:solidFill>
              <a:latin typeface="Times" panose="02020603050405020304" pitchFamily="18" charset="0"/>
              <a:cs typeface="Times" panose="02020603050405020304" pitchFamily="18" charset="0"/>
            </a:endParaRPr>
          </a:p>
          <a:p>
            <a:r>
              <a:rPr lang="en-US" sz="1400" dirty="0">
                <a:solidFill>
                  <a:srgbClr val="222222"/>
                </a:solidFill>
                <a:latin typeface="Times" panose="02020603050405020304" pitchFamily="18" charset="0"/>
                <a:cs typeface="Times" panose="02020603050405020304" pitchFamily="18" charset="0"/>
              </a:rPr>
              <a:t>[7] </a:t>
            </a:r>
            <a:r>
              <a:rPr lang="en-US" sz="1400" dirty="0"/>
              <a:t>J. Liu, M. </a:t>
            </a:r>
            <a:r>
              <a:rPr lang="en-US" sz="1400" dirty="0" err="1"/>
              <a:t>Benosman</a:t>
            </a:r>
            <a:r>
              <a:rPr lang="en-US" sz="1400" dirty="0"/>
              <a:t> and A. U. </a:t>
            </a:r>
            <a:r>
              <a:rPr lang="en-US" sz="1400" dirty="0" err="1"/>
              <a:t>Raghunathan</a:t>
            </a:r>
            <a:r>
              <a:rPr lang="en-US" sz="1400" dirty="0"/>
              <a:t>, "Consensus-based distributed optimal power flow algorithm," </a:t>
            </a:r>
            <a:r>
              <a:rPr lang="en-US" sz="1400" i="1" dirty="0"/>
              <a:t>2015 IEEE Power &amp; Energy Society Innovative Smart Grid Technologies Conference (ISGT)</a:t>
            </a:r>
            <a:r>
              <a:rPr lang="en-US" sz="1400" dirty="0"/>
              <a:t>, Washington, DC, 2015, pp. 1-5.</a:t>
            </a:r>
            <a:endParaRPr lang="en-US" sz="1400" dirty="0">
              <a:solidFill>
                <a:srgbClr val="222222"/>
              </a:solidFill>
              <a:latin typeface="Times" panose="02020603050405020304" pitchFamily="18" charset="0"/>
              <a:cs typeface="Times" panose="02020603050405020304" pitchFamily="18" charset="0"/>
            </a:endParaRPr>
          </a:p>
          <a:p>
            <a:r>
              <a:rPr lang="en-US" sz="1400" dirty="0">
                <a:solidFill>
                  <a:srgbClr val="222222"/>
                </a:solidFill>
                <a:latin typeface="Times" panose="02020603050405020304" pitchFamily="18" charset="0"/>
                <a:cs typeface="Times" panose="02020603050405020304" pitchFamily="18" charset="0"/>
              </a:rPr>
              <a:t>[8] </a:t>
            </a:r>
            <a:r>
              <a:rPr lang="en-US" sz="1400" dirty="0"/>
              <a:t>Z. Wang and J. Wang, "Review on implementation and assessment of conservation voltage reduction," in </a:t>
            </a:r>
            <a:r>
              <a:rPr lang="en-US" sz="1400" i="1" dirty="0"/>
              <a:t>IEEE Transactions on Power Systems</a:t>
            </a:r>
            <a:r>
              <a:rPr lang="en-US" sz="1400" dirty="0"/>
              <a:t>, vol. 29, no. 3, pp. 1306-1315, May 2014.</a:t>
            </a:r>
            <a:endParaRPr lang="en-US" sz="1400" dirty="0">
              <a:solidFill>
                <a:srgbClr val="222222"/>
              </a:solidFill>
              <a:latin typeface="Times" panose="02020603050405020304" pitchFamily="18" charset="0"/>
              <a:cs typeface="Times" panose="02020603050405020304" pitchFamily="18" charset="0"/>
            </a:endParaRPr>
          </a:p>
          <a:p>
            <a:r>
              <a:rPr lang="en-US" sz="1400" dirty="0">
                <a:solidFill>
                  <a:srgbClr val="222222"/>
                </a:solidFill>
                <a:latin typeface="Times" panose="02020603050405020304" pitchFamily="18" charset="0"/>
                <a:cs typeface="Times" panose="02020603050405020304" pitchFamily="18" charset="0"/>
              </a:rPr>
              <a:t>[9] </a:t>
            </a:r>
            <a:r>
              <a:rPr lang="en-US" sz="1400" dirty="0"/>
              <a:t>Q. Zhang, K. </a:t>
            </a:r>
            <a:r>
              <a:rPr lang="en-US" sz="1400" dirty="0" err="1"/>
              <a:t>Dehghanpour</a:t>
            </a:r>
            <a:r>
              <a:rPr lang="en-US" sz="1400" dirty="0"/>
              <a:t> and Z. Wang, "Distributed CVR in unbalanced distribution systems with PV penetration," in </a:t>
            </a:r>
            <a:r>
              <a:rPr lang="en-US" sz="1400" i="1" dirty="0"/>
              <a:t>IEEE Transactions on Smart Grid</a:t>
            </a:r>
            <a:r>
              <a:rPr lang="en-US" sz="1400" dirty="0"/>
              <a:t>, vol. 10, no. 5, pp. 5308-5319, Sept. 2019.</a:t>
            </a:r>
            <a:endParaRPr lang="en-US" sz="1400" dirty="0">
              <a:latin typeface="Times" panose="02020603050405020304" pitchFamily="18" charset="0"/>
              <a:cs typeface="Times" panose="02020603050405020304" pitchFamily="18" charset="0"/>
            </a:endParaRPr>
          </a:p>
          <a:p>
            <a:r>
              <a:rPr lang="en-US" sz="1400" dirty="0">
                <a:solidFill>
                  <a:srgbClr val="222222"/>
                </a:solidFill>
                <a:latin typeface="Times" panose="02020603050405020304" pitchFamily="18" charset="0"/>
                <a:cs typeface="Times" panose="02020603050405020304" pitchFamily="18" charset="0"/>
              </a:rPr>
              <a:t>[10] Boyd, Stephen, et al. "Distributed optimization and statistical learning via the alternating direction method of multipliers." </a:t>
            </a:r>
            <a:r>
              <a:rPr lang="en-US" sz="1400" i="1" dirty="0">
                <a:solidFill>
                  <a:srgbClr val="222222"/>
                </a:solidFill>
                <a:latin typeface="Times" panose="02020603050405020304" pitchFamily="18" charset="0"/>
                <a:cs typeface="Times" panose="02020603050405020304" pitchFamily="18" charset="0"/>
              </a:rPr>
              <a:t>Foundations and Trends in Machine learning,</a:t>
            </a:r>
            <a:r>
              <a:rPr lang="en-US" sz="1400" dirty="0">
                <a:solidFill>
                  <a:srgbClr val="222222"/>
                </a:solidFill>
                <a:latin typeface="Times" panose="02020603050405020304" pitchFamily="18" charset="0"/>
                <a:cs typeface="Times" panose="02020603050405020304" pitchFamily="18" charset="0"/>
              </a:rPr>
              <a:t> 3.1 1-122, 2011.</a:t>
            </a:r>
            <a:endParaRPr lang="en-US" sz="14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[11] Q. Liu, X. Shen and Y. </a:t>
            </a:r>
            <a:r>
              <a:rPr lang="en-US" sz="1400" dirty="0" err="1">
                <a:solidFill>
                  <a:srgbClr val="000000"/>
                </a:solidFill>
                <a:latin typeface="Times New Roman" panose="02020603050405020304" pitchFamily="18" charset="0"/>
              </a:rPr>
              <a:t>Gu</a:t>
            </a:r>
            <a:r>
              <a:rPr lang="en-US" sz="1400" dirty="0">
                <a:solidFill>
                  <a:srgbClr val="000000"/>
                </a:solidFill>
                <a:latin typeface="Times New Roman" panose="02020603050405020304" pitchFamily="18" charset="0"/>
              </a:rPr>
              <a:t>, "Linearized ADMM for nonconvex non-smooth optimization with convergence analysis," in </a:t>
            </a:r>
            <a:r>
              <a:rPr lang="en-US" sz="1400" i="1" dirty="0">
                <a:solidFill>
                  <a:srgbClr val="000000"/>
                </a:solidFill>
                <a:latin typeface="Times New Roman" panose="02020603050405020304" pitchFamily="18" charset="0"/>
              </a:rPr>
              <a:t>IEEE Access</a:t>
            </a:r>
            <a:r>
              <a:rPr lang="en-US" sz="1400" dirty="0">
                <a:solidFill>
                  <a:srgbClr val="000000"/>
                </a:solidFill>
                <a:latin typeface="Times New Roman" panose="02020603050405020304" pitchFamily="18" charset="0"/>
              </a:rPr>
              <a:t>, vol. 7, pp. 76131-76144, 2019.</a:t>
            </a:r>
          </a:p>
          <a:p>
            <a:pPr algn="just"/>
            <a:r>
              <a:rPr lang="en-US" sz="1400" dirty="0">
                <a:solidFill>
                  <a:srgbClr val="222222"/>
                </a:solidFill>
                <a:latin typeface="Times" panose="02020603050405020304" pitchFamily="18" charset="0"/>
                <a:cs typeface="Times" panose="02020603050405020304" pitchFamily="18" charset="0"/>
              </a:rPr>
              <a:t>[12] M. </a:t>
            </a:r>
            <a:r>
              <a:rPr lang="en-US" sz="1400" dirty="0" err="1">
                <a:solidFill>
                  <a:srgbClr val="222222"/>
                </a:solidFill>
                <a:latin typeface="Times" panose="02020603050405020304" pitchFamily="18" charset="0"/>
                <a:cs typeface="Times" panose="02020603050405020304" pitchFamily="18" charset="0"/>
              </a:rPr>
              <a:t>Niu</a:t>
            </a:r>
            <a:r>
              <a:rPr lang="en-US" sz="1400" dirty="0">
                <a:solidFill>
                  <a:srgbClr val="222222"/>
                </a:solidFill>
                <a:latin typeface="Times" panose="02020603050405020304" pitchFamily="18" charset="0"/>
                <a:cs typeface="Times" panose="02020603050405020304" pitchFamily="18" charset="0"/>
              </a:rPr>
              <a:t>, C. Wan and Z. Xu, “A review on applications of heuristic optimization algorithms for optimal power flow in modern power systems”, in Journal of Modern Power systems and Clean Energy, volume 2, issue 4, pp 289-297, Dec. 2014. </a:t>
            </a:r>
            <a:endParaRPr lang="en-US" sz="1400" dirty="0">
              <a:latin typeface="Times" panose="02020603050405020304" pitchFamily="18" charset="0"/>
              <a:cs typeface="Times" panose="02020603050405020304" pitchFamily="18" charset="0"/>
            </a:endParaRPr>
          </a:p>
          <a:p>
            <a:pPr algn="just"/>
            <a:r>
              <a:rPr lang="en-US" sz="1400" dirty="0">
                <a:solidFill>
                  <a:srgbClr val="222222"/>
                </a:solidFill>
                <a:latin typeface="Times" panose="02020603050405020304" pitchFamily="18" charset="0"/>
                <a:cs typeface="Times" panose="02020603050405020304" pitchFamily="18" charset="0"/>
              </a:rPr>
              <a:t>[13] </a:t>
            </a:r>
            <a:r>
              <a:rPr lang="en-US" sz="1400" dirty="0"/>
              <a:t>K. Y. Lee and J. Park, "Application of particle swarm optimization to economic dispatch problem: advantages and disadvantages," </a:t>
            </a:r>
            <a:r>
              <a:rPr lang="en-US" sz="1400" i="1" dirty="0"/>
              <a:t>2006 IEEE PES Power Systems Conference and Exposition</a:t>
            </a:r>
            <a:r>
              <a:rPr lang="en-US" sz="1400" dirty="0"/>
              <a:t>, Atlanta, GA, 2006, pp. 188-192.</a:t>
            </a:r>
            <a:endParaRPr lang="en-US" sz="1400" dirty="0">
              <a:latin typeface="Times" panose="02020603050405020304" pitchFamily="18" charset="0"/>
              <a:cs typeface="Times"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solidFill>
                <a:srgbClr val="000000"/>
              </a:solidFill>
              <a:latin typeface="Times New Roman" panose="02020603050405020304" pitchFamily="18" charset="0"/>
            </a:endParaRPr>
          </a:p>
          <a:p>
            <a:endParaRPr lang="en-US" sz="1050" dirty="0"/>
          </a:p>
        </p:txBody>
      </p:sp>
    </p:spTree>
    <p:extLst>
      <p:ext uri="{BB962C8B-B14F-4D97-AF65-F5344CB8AC3E}">
        <p14:creationId xmlns:p14="http://schemas.microsoft.com/office/powerpoint/2010/main" val="724760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62139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6</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Constraints </a:t>
            </a:r>
          </a:p>
        </p:txBody>
      </p:sp>
      <p:sp>
        <p:nvSpPr>
          <p:cNvPr id="7" name="Rectangle 6"/>
          <p:cNvSpPr/>
          <p:nvPr/>
        </p:nvSpPr>
        <p:spPr>
          <a:xfrm>
            <a:off x="105032" y="609600"/>
            <a:ext cx="8610600" cy="5016758"/>
          </a:xfrm>
          <a:prstGeom prst="rect">
            <a:avLst/>
          </a:prstGeom>
        </p:spPr>
        <p:txBody>
          <a:bodyPr wrap="square">
            <a:spAutoFit/>
          </a:bodyPr>
          <a:lstStyle/>
          <a:p>
            <a:pPr algn="just"/>
            <a:r>
              <a:rPr lang="en-US" sz="2000" dirty="0"/>
              <a:t>Inequality constraints:  </a:t>
            </a:r>
          </a:p>
          <a:p>
            <a:pPr marL="742950" lvl="1" indent="-285750" algn="just">
              <a:buFont typeface="Arial" panose="020B0604020202020204" pitchFamily="34" charset="0"/>
              <a:buChar char="•"/>
            </a:pPr>
            <a:r>
              <a:rPr lang="en-US" sz="2000" dirty="0"/>
              <a:t>Active power constraints </a:t>
            </a:r>
          </a:p>
          <a:p>
            <a:pPr marL="742950" lvl="1" indent="-285750" algn="just">
              <a:buFont typeface="Arial" panose="020B0604020202020204" pitchFamily="34" charset="0"/>
              <a:buChar char="•"/>
            </a:pPr>
            <a:r>
              <a:rPr lang="en-US" sz="2000" dirty="0"/>
              <a:t>Reactive power constraints </a:t>
            </a:r>
          </a:p>
          <a:p>
            <a:pPr marL="742950" lvl="1" indent="-285750" algn="just">
              <a:buFont typeface="Arial" panose="020B0604020202020204" pitchFamily="34" charset="0"/>
              <a:buChar char="•"/>
            </a:pPr>
            <a:r>
              <a:rPr lang="en-US" sz="2000" dirty="0"/>
              <a:t>Bus voltage constraints </a:t>
            </a:r>
            <a:r>
              <a:rPr lang="en-US" sz="1600" dirty="0"/>
              <a:t>(magnitudes and angles)</a:t>
            </a:r>
          </a:p>
          <a:p>
            <a:pPr marL="742950" lvl="1" indent="-285750" algn="just">
              <a:buFont typeface="Arial" panose="020B0604020202020204" pitchFamily="34" charset="0"/>
              <a:buChar char="•"/>
            </a:pPr>
            <a:r>
              <a:rPr lang="en-US" sz="2000" dirty="0"/>
              <a:t>Line current/flow constraints</a:t>
            </a:r>
          </a:p>
          <a:p>
            <a:pPr marL="742950" lvl="1" indent="-285750" algn="just">
              <a:buFont typeface="Arial" panose="020B0604020202020204" pitchFamily="34" charset="0"/>
              <a:buChar char="•"/>
            </a:pPr>
            <a:r>
              <a:rPr lang="en-US" sz="2000" dirty="0"/>
              <a:t>Load curtailment </a:t>
            </a:r>
            <a:r>
              <a:rPr lang="en-US" sz="1600" dirty="0"/>
              <a:t>(demand response)</a:t>
            </a:r>
          </a:p>
          <a:p>
            <a:pPr marL="742950" lvl="1" indent="-285750" algn="just">
              <a:buFont typeface="Arial" panose="020B0604020202020204" pitchFamily="34" charset="0"/>
              <a:buChar char="•"/>
            </a:pPr>
            <a:r>
              <a:rPr lang="en-US" sz="2000" dirty="0"/>
              <a:t>Limits on switching mechanical equipment</a:t>
            </a:r>
          </a:p>
          <a:p>
            <a:pPr marL="1200150" lvl="2" indent="-285750" algn="just">
              <a:buFont typeface="Arial" panose="020B0604020202020204" pitchFamily="34" charset="0"/>
              <a:buChar char="•"/>
            </a:pPr>
            <a:r>
              <a:rPr lang="en-US" sz="2000" dirty="0"/>
              <a:t>Capacitor banks</a:t>
            </a:r>
          </a:p>
          <a:p>
            <a:pPr marL="1200150" lvl="2" indent="-285750" algn="just">
              <a:buFont typeface="Arial" panose="020B0604020202020204" pitchFamily="34" charset="0"/>
              <a:buChar char="•"/>
            </a:pPr>
            <a:r>
              <a:rPr lang="en-US" sz="2000" dirty="0"/>
              <a:t>Tap position constraints</a:t>
            </a:r>
          </a:p>
          <a:p>
            <a:pPr lvl="1" algn="just"/>
            <a:r>
              <a:rPr lang="en-US" sz="2000" dirty="0"/>
              <a:t>…</a:t>
            </a:r>
          </a:p>
          <a:p>
            <a:pPr algn="just"/>
            <a:r>
              <a:rPr lang="en-US" sz="2000" dirty="0"/>
              <a:t>Various operational constraints associated with devices:</a:t>
            </a:r>
          </a:p>
          <a:p>
            <a:pPr marL="742950" lvl="1" indent="-285750" algn="just">
              <a:buFont typeface="Arial" panose="020B0604020202020204" pitchFamily="34" charset="0"/>
              <a:buChar char="•"/>
            </a:pPr>
            <a:r>
              <a:rPr lang="en-US" sz="2000" dirty="0"/>
              <a:t>Battery</a:t>
            </a:r>
          </a:p>
          <a:p>
            <a:pPr marL="742950" lvl="1" indent="-285750" algn="just">
              <a:buFont typeface="Arial" panose="020B0604020202020204" pitchFamily="34" charset="0"/>
              <a:buChar char="•"/>
            </a:pPr>
            <a:r>
              <a:rPr lang="en-US" sz="2000" dirty="0"/>
              <a:t>Fuel cell</a:t>
            </a:r>
          </a:p>
          <a:p>
            <a:pPr marL="742950" lvl="1" indent="-285750" algn="just">
              <a:buFont typeface="Arial" panose="020B0604020202020204" pitchFamily="34" charset="0"/>
              <a:buChar char="•"/>
            </a:pPr>
            <a:r>
              <a:rPr lang="en-US" sz="2000" dirty="0"/>
              <a:t>The purchased and sold powers </a:t>
            </a:r>
          </a:p>
          <a:p>
            <a:pPr marL="742950" lvl="1" indent="-285750" algn="just">
              <a:buFont typeface="Arial" panose="020B0604020202020204" pitchFamily="34" charset="0"/>
              <a:buChar char="•"/>
            </a:pPr>
            <a:r>
              <a:rPr lang="en-US" sz="2000" dirty="0"/>
              <a:t>PV shedding</a:t>
            </a:r>
          </a:p>
          <a:p>
            <a:pPr lvl="1" algn="just"/>
            <a:r>
              <a:rPr lang="en-US" sz="2000" dirty="0"/>
              <a:t>…</a:t>
            </a:r>
          </a:p>
        </p:txBody>
      </p:sp>
      <p:sp>
        <p:nvSpPr>
          <p:cNvPr id="3" name="Rectangle 2"/>
          <p:cNvSpPr/>
          <p:nvPr/>
        </p:nvSpPr>
        <p:spPr>
          <a:xfrm>
            <a:off x="0" y="5633500"/>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p:spTree>
    <p:extLst>
      <p:ext uri="{BB962C8B-B14F-4D97-AF65-F5344CB8AC3E}">
        <p14:creationId xmlns:p14="http://schemas.microsoft.com/office/powerpoint/2010/main" val="45453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7</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Variables</a:t>
            </a:r>
          </a:p>
        </p:txBody>
      </p:sp>
      <p:sp>
        <p:nvSpPr>
          <p:cNvPr id="7" name="Rectangle 6"/>
          <p:cNvSpPr/>
          <p:nvPr/>
        </p:nvSpPr>
        <p:spPr>
          <a:xfrm>
            <a:off x="105032" y="609600"/>
            <a:ext cx="8610600" cy="3477875"/>
          </a:xfrm>
          <a:prstGeom prst="rect">
            <a:avLst/>
          </a:prstGeom>
        </p:spPr>
        <p:txBody>
          <a:bodyPr wrap="square">
            <a:spAutoFit/>
          </a:bodyPr>
          <a:lstStyle/>
          <a:p>
            <a:pPr algn="just"/>
            <a:r>
              <a:rPr lang="en-US" sz="2000" dirty="0"/>
              <a:t>Variables in OPF:</a:t>
            </a:r>
          </a:p>
          <a:p>
            <a:pPr marL="742950" lvl="1" indent="-285750" algn="just">
              <a:buFont typeface="Arial" panose="020B0604020202020204" pitchFamily="34" charset="0"/>
              <a:buChar char="•"/>
            </a:pPr>
            <a:r>
              <a:rPr lang="en-US" sz="2000" dirty="0"/>
              <a:t>Continuous variables </a:t>
            </a:r>
          </a:p>
          <a:p>
            <a:pPr marL="1200150" lvl="2" indent="-285750" algn="just">
              <a:buFont typeface="Arial" panose="020B0604020202020204" pitchFamily="34" charset="0"/>
              <a:buChar char="•"/>
            </a:pPr>
            <a:r>
              <a:rPr lang="en-US" sz="2000" dirty="0"/>
              <a:t>Distributed generators</a:t>
            </a:r>
          </a:p>
          <a:p>
            <a:pPr marL="1200150" lvl="2" indent="-285750" algn="just">
              <a:buFont typeface="Arial" panose="020B0604020202020204" pitchFamily="34" charset="0"/>
              <a:buChar char="•"/>
            </a:pPr>
            <a:r>
              <a:rPr lang="en-US" sz="2000" dirty="0"/>
              <a:t>Inverters that connects distributed generators to the grid  </a:t>
            </a:r>
          </a:p>
          <a:p>
            <a:pPr marL="1200150" lvl="2" indent="-285750" algn="just">
              <a:buFont typeface="Arial" panose="020B0604020202020204" pitchFamily="34" charset="0"/>
              <a:buChar char="•"/>
            </a:pPr>
            <a:r>
              <a:rPr lang="en-US" sz="2000" dirty="0"/>
              <a:t>Controllable loads </a:t>
            </a:r>
            <a:r>
              <a:rPr lang="en-US" sz="1400" dirty="0"/>
              <a:t>(cooling and heating systems, electricity vehicles)</a:t>
            </a:r>
          </a:p>
          <a:p>
            <a:pPr marL="1200150" lvl="2" indent="-285750" algn="just">
              <a:buFont typeface="Arial" panose="020B0604020202020204" pitchFamily="34" charset="0"/>
              <a:buChar char="•"/>
            </a:pPr>
            <a:r>
              <a:rPr lang="en-US" sz="2000" dirty="0"/>
              <a:t>Smart appliances </a:t>
            </a:r>
          </a:p>
          <a:p>
            <a:pPr lvl="2" algn="just"/>
            <a:r>
              <a:rPr lang="en-US" sz="2000" dirty="0"/>
              <a:t>…</a:t>
            </a:r>
          </a:p>
          <a:p>
            <a:pPr marL="742950" lvl="1" indent="-285750" algn="just">
              <a:buFont typeface="Arial" panose="020B0604020202020204" pitchFamily="34" charset="0"/>
              <a:buChar char="•"/>
            </a:pPr>
            <a:r>
              <a:rPr lang="en-US" sz="2000" dirty="0"/>
              <a:t>Discrete variables </a:t>
            </a:r>
          </a:p>
          <a:p>
            <a:pPr marL="1200150" lvl="2" indent="-285750" algn="just">
              <a:buFont typeface="Arial" panose="020B0604020202020204" pitchFamily="34" charset="0"/>
              <a:buChar char="•"/>
            </a:pPr>
            <a:r>
              <a:rPr lang="en-US" sz="2000" dirty="0"/>
              <a:t>Capacitors bank </a:t>
            </a:r>
            <a:r>
              <a:rPr lang="en-US" sz="1400" dirty="0"/>
              <a:t>(binary variables)</a:t>
            </a:r>
          </a:p>
          <a:p>
            <a:pPr marL="1200150" lvl="2" indent="-285750" algn="just">
              <a:buFont typeface="Arial" panose="020B0604020202020204" pitchFamily="34" charset="0"/>
              <a:buChar char="•"/>
            </a:pPr>
            <a:r>
              <a:rPr lang="en-US" sz="2000" dirty="0"/>
              <a:t>On load tap changers </a:t>
            </a:r>
            <a:r>
              <a:rPr lang="en-US" sz="1400" dirty="0"/>
              <a:t>(integer variables)</a:t>
            </a:r>
          </a:p>
          <a:p>
            <a:pPr lvl="2" algn="just"/>
            <a:r>
              <a:rPr lang="en-US" sz="2000" dirty="0"/>
              <a:t>…</a:t>
            </a:r>
          </a:p>
        </p:txBody>
      </p:sp>
      <p:sp>
        <p:nvSpPr>
          <p:cNvPr id="3" name="Rectangle 2"/>
          <p:cNvSpPr/>
          <p:nvPr/>
        </p:nvSpPr>
        <p:spPr>
          <a:xfrm>
            <a:off x="0" y="5633500"/>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p:sp>
        <p:nvSpPr>
          <p:cNvPr id="2" name="Rectangle 1"/>
          <p:cNvSpPr/>
          <p:nvPr/>
        </p:nvSpPr>
        <p:spPr>
          <a:xfrm>
            <a:off x="105032" y="4002284"/>
            <a:ext cx="9038968" cy="1631216"/>
          </a:xfrm>
          <a:prstGeom prst="rect">
            <a:avLst/>
          </a:prstGeom>
        </p:spPr>
        <p:txBody>
          <a:bodyPr wrap="square">
            <a:spAutoFit/>
          </a:bodyPr>
          <a:lstStyle/>
          <a:p>
            <a:r>
              <a:rPr lang="en-US" sz="2000" dirty="0"/>
              <a:t>For example, </a:t>
            </a:r>
          </a:p>
          <a:p>
            <a:pPr marL="342900" indent="-342900">
              <a:buFont typeface="Arial" panose="020B0604020202020204" pitchFamily="34" charset="0"/>
              <a:buChar char="•"/>
            </a:pPr>
            <a:r>
              <a:rPr lang="en-US" sz="2000" dirty="0"/>
              <a:t>In Volt/VAR optimization, reactive power injection of the inverters and voltage regulators are controlled to regulate the voltages.</a:t>
            </a:r>
          </a:p>
          <a:p>
            <a:pPr marL="342900" indent="-342900">
              <a:buFont typeface="Arial" panose="020B0604020202020204" pitchFamily="34" charset="0"/>
              <a:buChar char="•"/>
            </a:pPr>
            <a:r>
              <a:rPr lang="en-US" sz="2000" dirty="0"/>
              <a:t>In demand response, real power consumption of controllable loads are reduced or shifted in response to power supply conditions.</a:t>
            </a:r>
          </a:p>
        </p:txBody>
      </p:sp>
    </p:spTree>
    <p:extLst>
      <p:ext uri="{BB962C8B-B14F-4D97-AF65-F5344CB8AC3E}">
        <p14:creationId xmlns:p14="http://schemas.microsoft.com/office/powerpoint/2010/main" val="202147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8</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Optimal Power flow for radial distribution system</a:t>
            </a:r>
          </a:p>
        </p:txBody>
      </p:sp>
      <p:sp>
        <p:nvSpPr>
          <p:cNvPr id="10" name="Rectangle 9"/>
          <p:cNvSpPr/>
          <p:nvPr/>
        </p:nvSpPr>
        <p:spPr>
          <a:xfrm>
            <a:off x="125627" y="650789"/>
            <a:ext cx="8610600" cy="5109091"/>
          </a:xfrm>
          <a:prstGeom prst="rect">
            <a:avLst/>
          </a:prstGeom>
        </p:spPr>
        <p:txBody>
          <a:bodyPr wrap="square">
            <a:spAutoFit/>
          </a:bodyPr>
          <a:lstStyle/>
          <a:p>
            <a:pPr algn="just"/>
            <a:r>
              <a:rPr lang="en-US" sz="2000" dirty="0"/>
              <a:t>Based on different forms:</a:t>
            </a:r>
          </a:p>
          <a:p>
            <a:pPr marL="800100" lvl="1" indent="-342900" algn="just">
              <a:buFont typeface="Arial" panose="020B0604020202020204" pitchFamily="34" charset="0"/>
              <a:buChar char="•"/>
            </a:pPr>
            <a:r>
              <a:rPr lang="en-US" sz="2000" dirty="0"/>
              <a:t>Steady state OPF</a:t>
            </a:r>
          </a:p>
          <a:p>
            <a:pPr marL="800100" lvl="1" indent="-342900" algn="just">
              <a:buFont typeface="Arial" panose="020B0604020202020204" pitchFamily="34" charset="0"/>
              <a:buChar char="•"/>
            </a:pPr>
            <a:r>
              <a:rPr lang="en-US" sz="2000" dirty="0"/>
              <a:t>Transient stability-constrained OPF </a:t>
            </a:r>
            <a:r>
              <a:rPr lang="en-US" sz="1400" dirty="0"/>
              <a:t>(transient voltage constraints, transient frequency constraints and transient rotor angle constraints)</a:t>
            </a:r>
          </a:p>
          <a:p>
            <a:pPr marL="800100" lvl="1" indent="-342900" algn="just">
              <a:buFont typeface="Arial" panose="020B0604020202020204" pitchFamily="34" charset="0"/>
              <a:buChar char="•"/>
            </a:pPr>
            <a:r>
              <a:rPr lang="en-US" sz="2000" dirty="0"/>
              <a:t>Security-constrained OPF </a:t>
            </a:r>
            <a:r>
              <a:rPr lang="en-US" sz="1400" dirty="0"/>
              <a:t>(N-1 contingency, reserve constraints)</a:t>
            </a:r>
          </a:p>
          <a:p>
            <a:pPr marL="800100" lvl="1" indent="-342900" algn="just">
              <a:buFont typeface="Arial" panose="020B0604020202020204" pitchFamily="34" charset="0"/>
              <a:buChar char="•"/>
            </a:pPr>
            <a:r>
              <a:rPr lang="en-US" sz="2000" dirty="0"/>
              <a:t>Stochastic OPF </a:t>
            </a:r>
            <a:r>
              <a:rPr lang="en-US" sz="1400" dirty="0"/>
              <a:t>(load/DER uncertainties)</a:t>
            </a:r>
          </a:p>
          <a:p>
            <a:pPr marL="800100" lvl="1" indent="-342900" algn="just">
              <a:buFont typeface="Arial" panose="020B0604020202020204" pitchFamily="34" charset="0"/>
              <a:buChar char="•"/>
            </a:pPr>
            <a:r>
              <a:rPr lang="en-US" sz="2000" dirty="0"/>
              <a:t>AC OPF</a:t>
            </a:r>
          </a:p>
          <a:p>
            <a:pPr marL="800100" lvl="1" indent="-342900" algn="just">
              <a:buFont typeface="Arial" panose="020B0604020202020204" pitchFamily="34" charset="0"/>
              <a:buChar char="•"/>
            </a:pPr>
            <a:r>
              <a:rPr lang="en-US" sz="2000" dirty="0"/>
              <a:t>DC OPF </a:t>
            </a:r>
            <a:endParaRPr lang="en-US" sz="1400" dirty="0"/>
          </a:p>
          <a:p>
            <a:pPr lvl="1" algn="just"/>
            <a:r>
              <a:rPr lang="en-US" sz="2000" dirty="0"/>
              <a:t>… </a:t>
            </a:r>
          </a:p>
          <a:p>
            <a:pPr algn="just"/>
            <a:r>
              <a:rPr lang="en-US" sz="2000" dirty="0"/>
              <a:t>Based on different applications: </a:t>
            </a:r>
          </a:p>
          <a:p>
            <a:pPr marL="800100" lvl="1" indent="-342900" algn="just">
              <a:buFont typeface="Arial" panose="020B0604020202020204" pitchFamily="34" charset="0"/>
              <a:buChar char="•"/>
            </a:pPr>
            <a:r>
              <a:rPr lang="en-US" sz="2000" dirty="0"/>
              <a:t>Optimal power management</a:t>
            </a:r>
          </a:p>
          <a:p>
            <a:pPr marL="800100" lvl="1" indent="-342900" algn="just">
              <a:buFont typeface="Arial" panose="020B0604020202020204" pitchFamily="34" charset="0"/>
              <a:buChar char="•"/>
            </a:pPr>
            <a:r>
              <a:rPr lang="en-US" sz="2000" dirty="0"/>
              <a:t>Volt/VAR optimization </a:t>
            </a:r>
          </a:p>
          <a:p>
            <a:pPr marL="800100" lvl="1" indent="-342900" algn="just">
              <a:buFont typeface="Arial" panose="020B0604020202020204" pitchFamily="34" charset="0"/>
              <a:buChar char="•"/>
            </a:pPr>
            <a:r>
              <a:rPr lang="en-US" sz="2000" dirty="0"/>
              <a:t>Demand response</a:t>
            </a:r>
          </a:p>
          <a:p>
            <a:pPr marL="800100" lvl="1" indent="-342900" algn="just">
              <a:buFont typeface="Arial" panose="020B0604020202020204" pitchFamily="34" charset="0"/>
              <a:buChar char="•"/>
            </a:pPr>
            <a:r>
              <a:rPr lang="en-US" sz="2000" dirty="0"/>
              <a:t>Stability and reliability assessment</a:t>
            </a:r>
          </a:p>
          <a:p>
            <a:pPr lvl="1" algn="just"/>
            <a:r>
              <a:rPr lang="en-US" sz="2000" dirty="0"/>
              <a:t>… </a:t>
            </a:r>
          </a:p>
          <a:p>
            <a:pPr marL="800100" lvl="1" indent="-342900" algn="just">
              <a:buFont typeface="Arial" panose="020B0604020202020204" pitchFamily="34" charset="0"/>
              <a:buChar char="•"/>
            </a:pPr>
            <a:endParaRPr lang="en-US" sz="2000" dirty="0"/>
          </a:p>
        </p:txBody>
      </p:sp>
      <p:sp>
        <p:nvSpPr>
          <p:cNvPr id="7" name="Rectangle 6"/>
          <p:cNvSpPr/>
          <p:nvPr/>
        </p:nvSpPr>
        <p:spPr>
          <a:xfrm>
            <a:off x="0" y="5633500"/>
            <a:ext cx="8915400"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Abdi, </a:t>
            </a:r>
            <a:r>
              <a:rPr lang="en-US" sz="1000" dirty="0" err="1">
                <a:solidFill>
                  <a:srgbClr val="222222"/>
                </a:solidFill>
                <a:latin typeface="Times" panose="02020603050405020304" pitchFamily="18" charset="0"/>
                <a:cs typeface="Times" panose="02020603050405020304" pitchFamily="18" charset="0"/>
              </a:rPr>
              <a:t>Hamdi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Soheil</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Derafshi</a:t>
            </a:r>
            <a:r>
              <a:rPr lang="en-US" sz="1000" dirty="0">
                <a:solidFill>
                  <a:srgbClr val="222222"/>
                </a:solidFill>
                <a:latin typeface="Times" panose="02020603050405020304" pitchFamily="18" charset="0"/>
                <a:cs typeface="Times" panose="02020603050405020304" pitchFamily="18" charset="0"/>
              </a:rPr>
              <a:t> </a:t>
            </a:r>
            <a:r>
              <a:rPr lang="en-US" sz="1000" dirty="0" err="1">
                <a:solidFill>
                  <a:srgbClr val="222222"/>
                </a:solidFill>
                <a:latin typeface="Times" panose="02020603050405020304" pitchFamily="18" charset="0"/>
                <a:cs typeface="Times" panose="02020603050405020304" pitchFamily="18" charset="0"/>
              </a:rPr>
              <a:t>Beigvand</a:t>
            </a:r>
            <a:r>
              <a:rPr lang="en-US" sz="1000" dirty="0">
                <a:solidFill>
                  <a:srgbClr val="222222"/>
                </a:solidFill>
                <a:latin typeface="Times" panose="02020603050405020304" pitchFamily="18" charset="0"/>
                <a:cs typeface="Times" panose="02020603050405020304" pitchFamily="18" charset="0"/>
              </a:rPr>
              <a:t>, and Massimo La Scala. "A review of optimal power flow studies applied to smart grids and microgrids." </a:t>
            </a:r>
            <a:r>
              <a:rPr lang="en-US" sz="1000" i="1" dirty="0">
                <a:solidFill>
                  <a:srgbClr val="222222"/>
                </a:solidFill>
                <a:latin typeface="Times" panose="02020603050405020304" pitchFamily="18" charset="0"/>
                <a:cs typeface="Times" panose="02020603050405020304" pitchFamily="18" charset="0"/>
              </a:rPr>
              <a:t>Renewable and Sustainable Energy Reviews</a:t>
            </a:r>
            <a:r>
              <a:rPr lang="en-US" sz="1000" dirty="0">
                <a:solidFill>
                  <a:srgbClr val="222222"/>
                </a:solidFill>
                <a:latin typeface="Times" panose="02020603050405020304" pitchFamily="18" charset="0"/>
                <a:cs typeface="Times" panose="02020603050405020304" pitchFamily="18" charset="0"/>
              </a:rPr>
              <a:t> 71 (2017): 742-766.</a:t>
            </a:r>
          </a:p>
        </p:txBody>
      </p:sp>
    </p:spTree>
    <p:extLst>
      <p:ext uri="{BB962C8B-B14F-4D97-AF65-F5344CB8AC3E}">
        <p14:creationId xmlns:p14="http://schemas.microsoft.com/office/powerpoint/2010/main" val="384750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9</a:t>
            </a:fld>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76200" y="76200"/>
            <a:ext cx="7772400" cy="609600"/>
          </a:xfrm>
        </p:spPr>
        <p:txBody>
          <a:bodyPr/>
          <a:lstStyle/>
          <a:p>
            <a:r>
              <a:rPr lang="en-US" sz="2800" dirty="0">
                <a:latin typeface="Times New Roman" panose="02020603050405020304" pitchFamily="18" charset="0"/>
                <a:cs typeface="Times New Roman" panose="02020603050405020304" pitchFamily="18" charset="0"/>
              </a:rPr>
              <a:t>How to solve OPF</a:t>
            </a:r>
          </a:p>
        </p:txBody>
      </p:sp>
      <p:sp>
        <p:nvSpPr>
          <p:cNvPr id="3" name="Rectangle 2"/>
          <p:cNvSpPr/>
          <p:nvPr/>
        </p:nvSpPr>
        <p:spPr>
          <a:xfrm>
            <a:off x="-22860" y="5774451"/>
            <a:ext cx="8915400" cy="246221"/>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[3] </a:t>
            </a:r>
            <a:r>
              <a:rPr lang="en-US" sz="1000" dirty="0" err="1"/>
              <a:t>Gan</a:t>
            </a:r>
            <a:r>
              <a:rPr lang="en-US" sz="1000" dirty="0"/>
              <a:t>, </a:t>
            </a:r>
            <a:r>
              <a:rPr lang="en-US" sz="1000" dirty="0" err="1"/>
              <a:t>Lingwen</a:t>
            </a:r>
            <a:r>
              <a:rPr lang="en-US" sz="1000" dirty="0"/>
              <a:t>, et al. "Optimal power flow in tree networks." </a:t>
            </a:r>
            <a:r>
              <a:rPr lang="en-US" sz="1000" i="1" dirty="0"/>
              <a:t>52nd IEEE Conference on Decision and Control</a:t>
            </a:r>
            <a:r>
              <a:rPr lang="en-US" sz="1000" dirty="0"/>
              <a:t>. IEEE, 2013</a:t>
            </a:r>
            <a:r>
              <a:rPr lang="en-US" sz="1000" dirty="0">
                <a:solidFill>
                  <a:srgbClr val="222222"/>
                </a:solidFill>
                <a:latin typeface="Times" panose="02020603050405020304" pitchFamily="18" charset="0"/>
                <a:cs typeface="Times" panose="02020603050405020304" pitchFamily="18" charset="0"/>
              </a:rPr>
              <a:t>.</a:t>
            </a:r>
          </a:p>
        </p:txBody>
      </p:sp>
      <p:sp>
        <p:nvSpPr>
          <p:cNvPr id="9" name="Rectangle 8"/>
          <p:cNvSpPr/>
          <p:nvPr/>
        </p:nvSpPr>
        <p:spPr>
          <a:xfrm>
            <a:off x="105032" y="609600"/>
            <a:ext cx="8610600" cy="5847755"/>
          </a:xfrm>
          <a:prstGeom prst="rect">
            <a:avLst/>
          </a:prstGeom>
        </p:spPr>
        <p:txBody>
          <a:bodyPr wrap="square">
            <a:spAutoFit/>
          </a:bodyPr>
          <a:lstStyle/>
          <a:p>
            <a:pPr algn="just"/>
            <a:r>
              <a:rPr lang="en-US" sz="2000" dirty="0"/>
              <a:t>The OPF problem is difficult to solve due to the nonconvex power flow physical laws. There are in general three ways to deal with this challenge: </a:t>
            </a:r>
          </a:p>
          <a:p>
            <a:pPr marL="742950" lvl="1" indent="-285750" algn="just">
              <a:buFont typeface="Arial" panose="020B0604020202020204" pitchFamily="34" charset="0"/>
              <a:buChar char="•"/>
            </a:pPr>
            <a:r>
              <a:rPr lang="en-US" sz="1800" dirty="0"/>
              <a:t>Approximation: linearizing the power flow formulations</a:t>
            </a:r>
          </a:p>
          <a:p>
            <a:pPr marL="742950" lvl="1" indent="-285750" algn="just">
              <a:buFont typeface="Arial" panose="020B0604020202020204" pitchFamily="34" charset="0"/>
              <a:buChar char="•"/>
            </a:pPr>
            <a:r>
              <a:rPr lang="en-US" sz="1800" dirty="0"/>
              <a:t>Relaxation: semidefinite programming (SDP) or second-order cone program (SCOP)</a:t>
            </a:r>
          </a:p>
          <a:p>
            <a:pPr algn="just"/>
            <a:endParaRPr lang="en-US" sz="2000" dirty="0"/>
          </a:p>
          <a:p>
            <a:r>
              <a:rPr lang="en-US" sz="2000" dirty="0"/>
              <a:t>In the “power flow calculation” class, we have covered some approaches to linearize the power flow:</a:t>
            </a:r>
          </a:p>
          <a:p>
            <a:pPr marL="742950" lvl="1" indent="-285750">
              <a:buFont typeface="Arial" panose="020B0604020202020204" pitchFamily="34" charset="0"/>
              <a:buChar char="•"/>
            </a:pPr>
            <a:r>
              <a:rPr lang="en-US" sz="1800" dirty="0"/>
              <a:t>DCOPF </a:t>
            </a:r>
          </a:p>
          <a:p>
            <a:pPr marL="1200150" lvl="2" indent="-285750">
              <a:buFont typeface="Arial" panose="020B0604020202020204" pitchFamily="34" charset="0"/>
              <a:buChar char="•"/>
            </a:pPr>
            <a:r>
              <a:rPr lang="en-US" sz="1800" dirty="0"/>
              <a:t>Completely ignore reactive power, assume all the voltage are always 1 </a:t>
            </a:r>
            <a:r>
              <a:rPr lang="en-US" sz="1800" dirty="0" err="1"/>
              <a:t>p.u</a:t>
            </a:r>
            <a:r>
              <a:rPr lang="en-US" sz="1800" dirty="0"/>
              <a:t>., ignore line conductance</a:t>
            </a:r>
          </a:p>
          <a:p>
            <a:pPr marL="1200150" lvl="2" indent="-285750">
              <a:buFont typeface="Arial" panose="020B0604020202020204" pitchFamily="34" charset="0"/>
              <a:buChar char="•"/>
            </a:pPr>
            <a:r>
              <a:rPr lang="en-US" sz="1800" dirty="0"/>
              <a:t>May not satisfy the nonlinear power flow equations</a:t>
            </a:r>
          </a:p>
          <a:p>
            <a:pPr marL="1200150" lvl="2" indent="-285750">
              <a:buFont typeface="Arial" panose="020B0604020202020204" pitchFamily="34" charset="0"/>
              <a:buChar char="•"/>
            </a:pPr>
            <a:r>
              <a:rPr lang="en-US" sz="1800" dirty="0"/>
              <a:t>Can be used as initial point for other methods, but cannot provide final solutions in distribution systems</a:t>
            </a:r>
          </a:p>
          <a:p>
            <a:pPr marL="742950" lvl="1" indent="-285750" algn="just">
              <a:buFont typeface="Arial" panose="020B0604020202020204" pitchFamily="34" charset="0"/>
              <a:buChar char="•"/>
            </a:pPr>
            <a:endParaRPr lang="en-US" sz="1800" dirty="0"/>
          </a:p>
          <a:p>
            <a:pPr marL="742950" lvl="1" indent="-285750" algn="just">
              <a:buFont typeface="Arial" panose="020B0604020202020204" pitchFamily="34" charset="0"/>
              <a:buChar char="•"/>
            </a:pPr>
            <a:r>
              <a:rPr lang="en-US" sz="1800" dirty="0" err="1"/>
              <a:t>Dist</a:t>
            </a:r>
            <a:r>
              <a:rPr lang="en-US" sz="1800" dirty="0"/>
              <a:t>-flow</a:t>
            </a:r>
          </a:p>
          <a:p>
            <a:pPr marL="1200150" lvl="2" indent="-285750" algn="just">
              <a:buFont typeface="Arial" panose="020B0604020202020204" pitchFamily="34" charset="0"/>
              <a:buChar char="•"/>
            </a:pPr>
            <a:r>
              <a:rPr lang="en-US" sz="1800" dirty="0"/>
              <a:t>Neglect nonlinear terms (Linearized </a:t>
            </a:r>
            <a:r>
              <a:rPr lang="en-US" sz="1800" dirty="0" err="1"/>
              <a:t>Dist</a:t>
            </a:r>
            <a:r>
              <a:rPr lang="en-US" sz="1800" dirty="0"/>
              <a:t>-flow)</a:t>
            </a:r>
          </a:p>
          <a:p>
            <a:pPr marL="1200150" lvl="2"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Piecewise linear formulation (may be more accurate)</a:t>
            </a:r>
          </a:p>
          <a:p>
            <a:pPr algn="just"/>
            <a:endParaRPr lang="en-US" sz="2000" dirty="0"/>
          </a:p>
          <a:p>
            <a:pPr algn="just"/>
            <a:endParaRPr lang="en-US" sz="2000" dirty="0"/>
          </a:p>
        </p:txBody>
      </p:sp>
    </p:spTree>
    <p:extLst>
      <p:ext uri="{BB962C8B-B14F-4D97-AF65-F5344CB8AC3E}">
        <p14:creationId xmlns:p14="http://schemas.microsoft.com/office/powerpoint/2010/main" val="2120823111"/>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40839</TotalTime>
  <Words>6666</Words>
  <Application>Microsoft Macintosh PowerPoint</Application>
  <PresentationFormat>On-screen Show (4:3)</PresentationFormat>
  <Paragraphs>704</Paragraphs>
  <Slides>54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Univers 65</vt:lpstr>
      <vt:lpstr>Univers 67 CondensedBold</vt:lpstr>
      <vt:lpstr>Arial</vt:lpstr>
      <vt:lpstr>Calibri</vt:lpstr>
      <vt:lpstr>Cambria Math</vt:lpstr>
      <vt:lpstr>Geneva</vt:lpstr>
      <vt:lpstr>Times</vt:lpstr>
      <vt:lpstr>Times New Roman</vt:lpstr>
      <vt:lpstr>PowerPoint</vt:lpstr>
      <vt:lpstr>Optimal Power Flow in Distribution Systems</vt:lpstr>
      <vt:lpstr>Outline</vt:lpstr>
      <vt:lpstr>How to formulate OPF</vt:lpstr>
      <vt:lpstr>Objective functions</vt:lpstr>
      <vt:lpstr>Constraints</vt:lpstr>
      <vt:lpstr>Constraints </vt:lpstr>
      <vt:lpstr>Variables</vt:lpstr>
      <vt:lpstr>Optimal Power flow for radial distribution system</vt:lpstr>
      <vt:lpstr>How to solve OPF</vt:lpstr>
      <vt:lpstr>SDP Relaxation of OPF</vt:lpstr>
      <vt:lpstr>PowerPoint Presentation</vt:lpstr>
      <vt:lpstr>SDP Relaxation of OPF</vt:lpstr>
      <vt:lpstr>SDP Relaxation of OPF</vt:lpstr>
      <vt:lpstr>SDP Relaxation of OPF</vt:lpstr>
      <vt:lpstr>SDP Relaxation of OPF</vt:lpstr>
      <vt:lpstr>SDP Relaxation of OPF</vt:lpstr>
      <vt:lpstr>SDP Relaxation of OPF</vt:lpstr>
      <vt:lpstr>SDP Relaxation of OPF</vt:lpstr>
      <vt:lpstr>SDP Relaxation of OPF</vt:lpstr>
      <vt:lpstr>SDP Relaxation of OPF</vt:lpstr>
      <vt:lpstr>How to solve OPF</vt:lpstr>
      <vt:lpstr>Conventional optimization solvers: GAMS</vt:lpstr>
      <vt:lpstr>GAMS </vt:lpstr>
      <vt:lpstr>GAMS </vt:lpstr>
      <vt:lpstr>GAMS </vt:lpstr>
      <vt:lpstr>GAMS </vt:lpstr>
      <vt:lpstr>GAMS </vt:lpstr>
      <vt:lpstr>Interfacing GAMS and MATLAB</vt:lpstr>
      <vt:lpstr>Distributed optimization </vt:lpstr>
      <vt:lpstr>Distributed CVR in Unbalanced Distribution Systems with PV Penetration</vt:lpstr>
      <vt:lpstr>Distributed CVR in Unbalanced Distribution Systems with PV Penetration</vt:lpstr>
      <vt:lpstr>Distributed CVR in Unbalanced Distribution Systems with PV Penetration</vt:lpstr>
      <vt:lpstr>Multi-objective Optimization Model</vt:lpstr>
      <vt:lpstr>Multi-objective Optimization Model</vt:lpstr>
      <vt:lpstr>Multi-objective Optimization Model</vt:lpstr>
      <vt:lpstr>Multi-objective Optimization Model</vt:lpstr>
      <vt:lpstr>Distributed Algorithm</vt:lpstr>
      <vt:lpstr>Modified ADMM</vt:lpstr>
      <vt:lpstr>Iterative Process of ADMM</vt:lpstr>
      <vt:lpstr>Iterative Process of ADMM</vt:lpstr>
      <vt:lpstr>Iterative Process of ADMM</vt:lpstr>
      <vt:lpstr>Iterative Process of ADMM</vt:lpstr>
      <vt:lpstr>Algorithm Convergence: IEEE 13-bus System</vt:lpstr>
      <vt:lpstr>Algorithm Convergence: IEEE 13-bus System</vt:lpstr>
      <vt:lpstr>Numerical Results: IEEE 34-bus System </vt:lpstr>
      <vt:lpstr>Numerical Results: IEEE 34-bus System </vt:lpstr>
      <vt:lpstr>Numerical Results: IEEE 34-bus System </vt:lpstr>
      <vt:lpstr>Numerical Results: IEEE 34-bus System </vt:lpstr>
      <vt:lpstr>Numerical Results: IEEE 123-bus System </vt:lpstr>
      <vt:lpstr>Numerical Results: IEEE 123-bus System </vt:lpstr>
      <vt:lpstr>Heuristic methods</vt:lpstr>
      <vt:lpstr>Heuristic methods</vt:lpstr>
      <vt:lpstr>References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930</cp:revision>
  <dcterms:created xsi:type="dcterms:W3CDTF">2016-12-19T18:40:45Z</dcterms:created>
  <dcterms:modified xsi:type="dcterms:W3CDTF">2019-09-29T16:44:55Z</dcterms:modified>
</cp:coreProperties>
</file>